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65" r:id="rId2"/>
    <p:sldId id="266" r:id="rId3"/>
    <p:sldId id="267" r:id="rId4"/>
    <p:sldId id="262" r:id="rId5"/>
    <p:sldId id="260" r:id="rId6"/>
    <p:sldId id="268" r:id="rId7"/>
    <p:sldId id="261" r:id="rId8"/>
    <p:sldId id="263" r:id="rId9"/>
    <p:sldId id="269" r:id="rId10"/>
    <p:sldId id="270" r:id="rId11"/>
    <p:sldId id="27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4AF"/>
    <a:srgbClr val="E2C5A8"/>
    <a:srgbClr val="FFCC66"/>
    <a:srgbClr val="990099"/>
    <a:srgbClr val="0066FF"/>
    <a:srgbClr val="CC66FF"/>
    <a:srgbClr val="FF9900"/>
    <a:srgbClr val="663300"/>
    <a:srgbClr val="996633"/>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04" autoAdjust="0"/>
    <p:restoredTop sz="80679" autoAdjust="0"/>
  </p:normalViewPr>
  <p:slideViewPr>
    <p:cSldViewPr snapToGrid="0">
      <p:cViewPr varScale="1">
        <p:scale>
          <a:sx n="74" d="100"/>
          <a:sy n="74" d="100"/>
        </p:scale>
        <p:origin x="1248" y="86"/>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C423C5-6721-432A-93FD-F802F2CD0E9D}" type="datetimeFigureOut">
              <a:rPr lang="en-US" smtClean="0"/>
              <a:t>8/1/2024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E5B9EF-0FA3-4338-BF99-B35854C75B59}" type="slidenum">
              <a:rPr lang="en-US" smtClean="0"/>
              <a:t>‹#›</a:t>
            </a:fld>
            <a:endParaRPr lang="en-US"/>
          </a:p>
        </p:txBody>
      </p:sp>
    </p:spTree>
    <p:extLst>
      <p:ext uri="{BB962C8B-B14F-4D97-AF65-F5344CB8AC3E}">
        <p14:creationId xmlns:p14="http://schemas.microsoft.com/office/powerpoint/2010/main" val="4105063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Rachel Jenkins, and I will be presenting my research project about seasonal trends and holiday effects in the restaurant industry. </a:t>
            </a:r>
          </a:p>
        </p:txBody>
      </p:sp>
      <p:sp>
        <p:nvSpPr>
          <p:cNvPr id="4" name="Slide Number Placeholder 3"/>
          <p:cNvSpPr>
            <a:spLocks noGrp="1"/>
          </p:cNvSpPr>
          <p:nvPr>
            <p:ph type="sldNum" sz="quarter" idx="5"/>
          </p:nvPr>
        </p:nvSpPr>
        <p:spPr/>
        <p:txBody>
          <a:bodyPr/>
          <a:lstStyle/>
          <a:p>
            <a:fld id="{A7E5B9EF-0FA3-4338-BF99-B35854C75B59}" type="slidenum">
              <a:rPr lang="en-US" smtClean="0"/>
              <a:t>1</a:t>
            </a:fld>
            <a:endParaRPr lang="en-US"/>
          </a:p>
        </p:txBody>
      </p:sp>
    </p:spTree>
    <p:extLst>
      <p:ext uri="{BB962C8B-B14F-4D97-AF65-F5344CB8AC3E}">
        <p14:creationId xmlns:p14="http://schemas.microsoft.com/office/powerpoint/2010/main" val="1093573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Moving forward, I would recommend improving the predictive model to achieve more accurate and relevant forecasts. First, extending the data collection period is critical, having at least two cycles of historical data would better capture seasonal trends. However, new restaurants without two years of historical data would still benefit from predicting visitor numbers by incorporating additional variables, such as weather conditions, into the model. This could significantly improve forecasting accuracy, especially in datasets with limited historical data. External factors can provide a more nuanced understanding of visitor patterns and improve model performance. </a:t>
            </a:r>
          </a:p>
          <a:p>
            <a:pPr marL="0" marR="0">
              <a:lnSpc>
                <a:spcPct val="107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Additionally, I suggest that each restaurant conduct its own analysis. Given that each establishment has unique characteristics and operational dynamics, building tailored models will account for specific nuances and provide insights customized to each business’s individual needs. </a:t>
            </a:r>
          </a:p>
          <a:p>
            <a:pPr marL="0" marR="0">
              <a:lnSpc>
                <a:spcPct val="107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 would recommend pursuing further research into seasonality in the restaurant industry. By developing successful models that incorporate historical data with additional variables unique to each restaurant, more businesses can leverage data analysis for improved decision-making and operational efficiency. </a:t>
            </a:r>
          </a:p>
          <a:p>
            <a:endParaRPr lang="en-US" dirty="0"/>
          </a:p>
        </p:txBody>
      </p:sp>
      <p:sp>
        <p:nvSpPr>
          <p:cNvPr id="4" name="Slide Number Placeholder 3"/>
          <p:cNvSpPr>
            <a:spLocks noGrp="1"/>
          </p:cNvSpPr>
          <p:nvPr>
            <p:ph type="sldNum" sz="quarter" idx="5"/>
          </p:nvPr>
        </p:nvSpPr>
        <p:spPr/>
        <p:txBody>
          <a:bodyPr/>
          <a:lstStyle/>
          <a:p>
            <a:fld id="{A7E5B9EF-0FA3-4338-BF99-B35854C75B59}" type="slidenum">
              <a:rPr lang="en-US" smtClean="0"/>
              <a:t>10</a:t>
            </a:fld>
            <a:endParaRPr lang="en-US"/>
          </a:p>
        </p:txBody>
      </p:sp>
    </p:spTree>
    <p:extLst>
      <p:ext uri="{BB962C8B-B14F-4D97-AF65-F5344CB8AC3E}">
        <p14:creationId xmlns:p14="http://schemas.microsoft.com/office/powerpoint/2010/main" val="4105046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references that I used for this presentation. Thank you.</a:t>
            </a:r>
          </a:p>
        </p:txBody>
      </p:sp>
      <p:sp>
        <p:nvSpPr>
          <p:cNvPr id="4" name="Slide Number Placeholder 3"/>
          <p:cNvSpPr>
            <a:spLocks noGrp="1"/>
          </p:cNvSpPr>
          <p:nvPr>
            <p:ph type="sldNum" sz="quarter" idx="5"/>
          </p:nvPr>
        </p:nvSpPr>
        <p:spPr/>
        <p:txBody>
          <a:bodyPr/>
          <a:lstStyle/>
          <a:p>
            <a:fld id="{A7E5B9EF-0FA3-4338-BF99-B35854C75B59}" type="slidenum">
              <a:rPr lang="en-US" smtClean="0"/>
              <a:t>11</a:t>
            </a:fld>
            <a:endParaRPr lang="en-US"/>
          </a:p>
        </p:txBody>
      </p:sp>
    </p:spTree>
    <p:extLst>
      <p:ext uri="{BB962C8B-B14F-4D97-AF65-F5344CB8AC3E}">
        <p14:creationId xmlns:p14="http://schemas.microsoft.com/office/powerpoint/2010/main" val="1122250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begin by reviewing the socioeconomic impacts of the restaurant industry, followed by an explanation of the ethical considerations of this study. Then, I will discuss the hypotheses</a:t>
            </a:r>
            <a:r>
              <a:rPr lang="en-US"/>
              <a:t>, data, </a:t>
            </a:r>
            <a:r>
              <a:rPr lang="en-US" dirty="0"/>
              <a:t>and the tools and techniques used. Finally, I will present the study’s results and explore the implications for the restaurant industry and future research opportunities. </a:t>
            </a:r>
          </a:p>
        </p:txBody>
      </p:sp>
      <p:sp>
        <p:nvSpPr>
          <p:cNvPr id="4" name="Slide Number Placeholder 3"/>
          <p:cNvSpPr>
            <a:spLocks noGrp="1"/>
          </p:cNvSpPr>
          <p:nvPr>
            <p:ph type="sldNum" sz="quarter" idx="5"/>
          </p:nvPr>
        </p:nvSpPr>
        <p:spPr/>
        <p:txBody>
          <a:bodyPr/>
          <a:lstStyle/>
          <a:p>
            <a:fld id="{A7E5B9EF-0FA3-4338-BF99-B35854C75B59}" type="slidenum">
              <a:rPr lang="en-US" smtClean="0"/>
              <a:t>2</a:t>
            </a:fld>
            <a:endParaRPr lang="en-US"/>
          </a:p>
        </p:txBody>
      </p:sp>
    </p:spTree>
    <p:extLst>
      <p:ext uri="{BB962C8B-B14F-4D97-AF65-F5344CB8AC3E}">
        <p14:creationId xmlns:p14="http://schemas.microsoft.com/office/powerpoint/2010/main" val="2152302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Restaurants have been around for thousands of years, connecting families and communities all around the world. A survey performed by Oxford University found that when people eat with others, they are more likely to be fulfilled physically, mentally, and emotionally. Cultivating a sense of inclusivity inherently builds value and fosters belonging. Dining out strengthens human connections, thereby creating a stronger community. Beyond the important social role that restaurants play in the community, they also are a critical part of a successful economy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Massenkoff</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&amp;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Wilmers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2023).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There are millions of restaurants worldwide, employing millions of people. According to the National Restaurant Association, 12.33 million Americans work in the U.S. restaurant industry, generating $94.8 billion in sales (</a:t>
            </a:r>
            <a:r>
              <a:rPr lang="en-US" sz="1200" i="1" kern="100" dirty="0">
                <a:effectLst/>
                <a:latin typeface="Aptos" panose="020B0004020202020204" pitchFamily="34" charset="0"/>
                <a:ea typeface="Aptos" panose="020B0004020202020204" pitchFamily="34" charset="0"/>
                <a:cs typeface="Times New Roman" panose="02020603050405020304" pitchFamily="18" charset="0"/>
              </a:rPr>
              <a:t>Economic,</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n.d.). Spending money at local restaurants can produce four times more economic benefits than spending at other local businesses in different industries. These local economic benefits collectively support the national economy as well (</a:t>
            </a:r>
            <a:r>
              <a:rPr lang="en-US" sz="1200" kern="100" dirty="0" err="1">
                <a:effectLst/>
                <a:latin typeface="Aptos" panose="020B0004020202020204" pitchFamily="34" charset="0"/>
                <a:ea typeface="Aptos" panose="020B0004020202020204" pitchFamily="34" charset="0"/>
                <a:cs typeface="Times New Roman" panose="02020603050405020304" pitchFamily="18" charset="0"/>
              </a:rPr>
              <a:t>Unnevehr</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 2017).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The restaurant industry is a key component of human culture and economic prosperity. However, with 30% of restaurants closing within the first year due to economic challenges and staff management issues, leveraging data analytics is crucial for maintaining a competitive edge. Determining seasonal and holiday effects can help restaurants staff and order appropriately, reducing operational costs and increasing customer satisfaction. Understanding these patterns is essential for the industry’s success, which is why I chose this topic for </a:t>
            </a:r>
            <a:r>
              <a:rPr lang="en-US" sz="1200" kern="100">
                <a:effectLst/>
                <a:latin typeface="Aptos" panose="020B0004020202020204" pitchFamily="34" charset="0"/>
                <a:ea typeface="Aptos" panose="020B0004020202020204" pitchFamily="34" charset="0"/>
                <a:cs typeface="Times New Roman" panose="02020603050405020304" pitchFamily="18" charset="0"/>
              </a:rPr>
              <a:t>my research.</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7E5B9EF-0FA3-4338-BF99-B35854C75B59}" type="slidenum">
              <a:rPr lang="en-US" smtClean="0"/>
              <a:t>3</a:t>
            </a:fld>
            <a:endParaRPr lang="en-US"/>
          </a:p>
        </p:txBody>
      </p:sp>
    </p:spTree>
    <p:extLst>
      <p:ext uri="{BB962C8B-B14F-4D97-AF65-F5344CB8AC3E}">
        <p14:creationId xmlns:p14="http://schemas.microsoft.com/office/powerpoint/2010/main" val="2516949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beginning this project, I carefully considered the ethical implications. Conducting research ethically ensures voluntary and consensual participation, and it protects sensitive information through anonymization (Franks, 2019). The data from this study was obtained from Kaggle, a platform offering courses, discussion threads, code, competitions, and datasets. To access the data, I signed an agreement to use it solely for academic purposes. The data was already anonymized, using restaurant IDs rather than identifying information. </a:t>
            </a:r>
            <a:endParaRPr lang="en-US" dirty="0"/>
          </a:p>
        </p:txBody>
      </p:sp>
      <p:sp>
        <p:nvSpPr>
          <p:cNvPr id="4" name="Slide Number Placeholder 3"/>
          <p:cNvSpPr>
            <a:spLocks noGrp="1"/>
          </p:cNvSpPr>
          <p:nvPr>
            <p:ph type="sldNum" sz="quarter" idx="5"/>
          </p:nvPr>
        </p:nvSpPr>
        <p:spPr/>
        <p:txBody>
          <a:bodyPr/>
          <a:lstStyle/>
          <a:p>
            <a:fld id="{A7E5B9EF-0FA3-4338-BF99-B35854C75B59}" type="slidenum">
              <a:rPr lang="en-US" smtClean="0"/>
              <a:t>4</a:t>
            </a:fld>
            <a:endParaRPr lang="en-US"/>
          </a:p>
        </p:txBody>
      </p:sp>
    </p:spTree>
    <p:extLst>
      <p:ext uri="{BB962C8B-B14F-4D97-AF65-F5344CB8AC3E}">
        <p14:creationId xmlns:p14="http://schemas.microsoft.com/office/powerpoint/2010/main" val="2710591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purpose of this research project is to determine whether seasonality affects restaurant business and, if so, whether seasonal trends can be used to predict future visitor numbers. Additionally, the project investigates whether there is a significant difference in the number of visitors to a restaurant on holidays versus non-holidays.</a:t>
            </a:r>
          </a:p>
          <a:p>
            <a:pPr marL="0" marR="0">
              <a:lnSpc>
                <a:spcPct val="107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null hypothesis for the first part of this research is that there is no statistically significant trend or seasonality in the data. If this hypothesis is rejected, the alternative hypothesis is that there is a significant seasonal trend present in the data. </a:t>
            </a:r>
          </a:p>
          <a:p>
            <a:pPr marL="0" marR="0">
              <a:lnSpc>
                <a:spcPct val="107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For the second part of the research, the null hypothesis is that there is no statistically significant difference in the average number of visitors on holidays compared to non-holidays. If this null hypothesis is rejected, the alternative hypothesis is that there is a statistically significant difference in the average number of visitors on holidays versus non-holidays. </a:t>
            </a:r>
          </a:p>
        </p:txBody>
      </p:sp>
      <p:sp>
        <p:nvSpPr>
          <p:cNvPr id="4" name="Slide Number Placeholder 3"/>
          <p:cNvSpPr>
            <a:spLocks noGrp="1"/>
          </p:cNvSpPr>
          <p:nvPr>
            <p:ph type="sldNum" sz="quarter" idx="5"/>
          </p:nvPr>
        </p:nvSpPr>
        <p:spPr/>
        <p:txBody>
          <a:bodyPr/>
          <a:lstStyle/>
          <a:p>
            <a:fld id="{A7E5B9EF-0FA3-4338-BF99-B35854C75B59}" type="slidenum">
              <a:rPr lang="en-US" smtClean="0"/>
              <a:t>5</a:t>
            </a:fld>
            <a:endParaRPr lang="en-US"/>
          </a:p>
        </p:txBody>
      </p:sp>
    </p:spTree>
    <p:extLst>
      <p:ext uri="{BB962C8B-B14F-4D97-AF65-F5344CB8AC3E}">
        <p14:creationId xmlns:p14="http://schemas.microsoft.com/office/powerpoint/2010/main" val="3549256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To test these hypotheses, the dataset used for this project includes reservation information from over 800 restaurants in Japan, covering the time between January of 2016 to April of 2017. While this dataset contains a multitude of variables, the focus will be on calendar dates, a binary indicator of whether a day is a holiday, and the number of visitors. </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To prepare the data for analysis, I selected the relevant variables, aggregated the data across all restaurants for each day, and addressed outliers and missing data points through interpolation. Next, I will explain the tools and techniques I used for data cleaning and further analysis. </a:t>
            </a:r>
          </a:p>
          <a:p>
            <a:endParaRPr lang="en-US" dirty="0"/>
          </a:p>
        </p:txBody>
      </p:sp>
      <p:sp>
        <p:nvSpPr>
          <p:cNvPr id="4" name="Slide Number Placeholder 3"/>
          <p:cNvSpPr>
            <a:spLocks noGrp="1"/>
          </p:cNvSpPr>
          <p:nvPr>
            <p:ph type="sldNum" sz="quarter" idx="5"/>
          </p:nvPr>
        </p:nvSpPr>
        <p:spPr/>
        <p:txBody>
          <a:bodyPr/>
          <a:lstStyle/>
          <a:p>
            <a:fld id="{A7E5B9EF-0FA3-4338-BF99-B35854C75B59}" type="slidenum">
              <a:rPr lang="en-US" smtClean="0"/>
              <a:t>6</a:t>
            </a:fld>
            <a:endParaRPr lang="en-US"/>
          </a:p>
        </p:txBody>
      </p:sp>
    </p:spTree>
    <p:extLst>
      <p:ext uri="{BB962C8B-B14F-4D97-AF65-F5344CB8AC3E}">
        <p14:creationId xmlns:p14="http://schemas.microsoft.com/office/powerpoint/2010/main" val="3686945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To perform this research project, I used R in RStudio for data preparation and time series forecasting analysis. The methods I used were ARIMA modeling with Fourier terms and ANOVA. I first had to prepare the data for analysis. </a:t>
            </a:r>
          </a:p>
          <a:p>
            <a:pPr marL="0" marR="0">
              <a:lnSpc>
                <a:spcPct val="107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 selected the relevant variables, aggregated the data across all restaurants for each day, and addressed outliers and missing data points through interpolation. </a:t>
            </a: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After this, I was able to begin performing time series analysis to test for seasonality. I used ARIMA modeling with Fourier terms. ARIMA, which combines auto-regression, integration, and moving average processes builds an accurate predictive model </a:t>
            </a:r>
            <a:r>
              <a:rPr lang="en-US" sz="1800" dirty="0">
                <a:effectLst/>
                <a:latin typeface="Aptos" panose="020B0004020202020204" pitchFamily="34" charset="0"/>
                <a:ea typeface="Aptos" panose="020B0004020202020204" pitchFamily="34" charset="0"/>
                <a:cs typeface="Times New Roman" panose="02020603050405020304" pitchFamily="18" charset="0"/>
              </a:rPr>
              <a:t>(</a:t>
            </a:r>
            <a:r>
              <a:rPr lang="en-US" sz="1800" dirty="0" err="1">
                <a:effectLst/>
                <a:latin typeface="Aptos" panose="020B0004020202020204" pitchFamily="34" charset="0"/>
                <a:ea typeface="Aptos" panose="020B0004020202020204" pitchFamily="34" charset="0"/>
                <a:cs typeface="Times New Roman" panose="02020603050405020304" pitchFamily="18" charset="0"/>
              </a:rPr>
              <a:t>Boomija</a:t>
            </a:r>
            <a:r>
              <a:rPr lang="en-US" sz="1800" dirty="0">
                <a:effectLst/>
                <a:latin typeface="Aptos" panose="020B0004020202020204" pitchFamily="34" charset="0"/>
                <a:ea typeface="Aptos" panose="020B0004020202020204" pitchFamily="34" charset="0"/>
                <a:cs typeface="Times New Roman" panose="02020603050405020304" pitchFamily="18" charset="0"/>
              </a:rPr>
              <a:t> et al., 2021)</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Given the limited data span of only a year and a half, traditional time series decomposition was not possible as it requires at least two periods to identify seasonal patterns accurately. Fourier terms were used to decompose the data into smaller components to identify trends (Andrei, 2023). </a:t>
            </a:r>
          </a:p>
          <a:p>
            <a:pPr marL="0" marR="0">
              <a:lnSpc>
                <a:spcPct val="107000"/>
              </a:lnSpc>
              <a:spcBef>
                <a:spcPts val="0"/>
              </a:spcBef>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ANOVA was used to calculate and compare the mean values of two groups—in this case the average number of visitors on non-holidays and holidays. By applying ANOVA to the dataset, I determined the impact holidays have on the amount of restaurant business during these events. </a:t>
            </a:r>
          </a:p>
          <a:p>
            <a:endParaRPr lang="en-US" dirty="0"/>
          </a:p>
        </p:txBody>
      </p:sp>
      <p:sp>
        <p:nvSpPr>
          <p:cNvPr id="4" name="Slide Number Placeholder 3"/>
          <p:cNvSpPr>
            <a:spLocks noGrp="1"/>
          </p:cNvSpPr>
          <p:nvPr>
            <p:ph type="sldNum" sz="quarter" idx="5"/>
          </p:nvPr>
        </p:nvSpPr>
        <p:spPr/>
        <p:txBody>
          <a:bodyPr/>
          <a:lstStyle/>
          <a:p>
            <a:fld id="{A7E5B9EF-0FA3-4338-BF99-B35854C75B59}" type="slidenum">
              <a:rPr lang="en-US" smtClean="0"/>
              <a:t>7</a:t>
            </a:fld>
            <a:endParaRPr lang="en-US"/>
          </a:p>
        </p:txBody>
      </p:sp>
    </p:spTree>
    <p:extLst>
      <p:ext uri="{BB962C8B-B14F-4D97-AF65-F5344CB8AC3E}">
        <p14:creationId xmlns:p14="http://schemas.microsoft.com/office/powerpoint/2010/main" val="1585419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Having built the time series forecasting model using no autoregressive terms, first-order differencing, and no moving average terms, the model appears to have captured some seasonality. As shown, the forecasted pattern closely follows the trend of the historical data. The S1-12 and C1-12 coefficients, with values of -63289.49 and 32225.87 respectively, suggest some seasonal effects. However, the large standard errors of 52523.24 and 47400.44 indicate that this seasonality is not statistically significant. This is further confirmed by the ACF1 value of -0.635, suggesting that the model is not capturing all patterns in the data. While using Fourier terms provides an approximation, it is less accurate and comprehensive compared to traditional forecasting methods.  </a:t>
            </a:r>
          </a:p>
        </p:txBody>
      </p:sp>
      <p:sp>
        <p:nvSpPr>
          <p:cNvPr id="4" name="Slide Number Placeholder 3"/>
          <p:cNvSpPr>
            <a:spLocks noGrp="1"/>
          </p:cNvSpPr>
          <p:nvPr>
            <p:ph type="sldNum" sz="quarter" idx="5"/>
          </p:nvPr>
        </p:nvSpPr>
        <p:spPr/>
        <p:txBody>
          <a:bodyPr/>
          <a:lstStyle/>
          <a:p>
            <a:fld id="{A7E5B9EF-0FA3-4338-BF99-B35854C75B59}" type="slidenum">
              <a:rPr lang="en-US" smtClean="0"/>
              <a:t>8</a:t>
            </a:fld>
            <a:endParaRPr lang="en-US"/>
          </a:p>
        </p:txBody>
      </p:sp>
    </p:spTree>
    <p:extLst>
      <p:ext uri="{BB962C8B-B14F-4D97-AF65-F5344CB8AC3E}">
        <p14:creationId xmlns:p14="http://schemas.microsoft.com/office/powerpoint/2010/main" val="3896086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ANOVA analysis was conducted to compare the mean number of visitors on holidays versus non-holidays. The results calculated a p-value of 0.143, which is above the commonly accepted significance level of 0.05. This suggests that there is no statistically significant difference in the average number of visitors on holidays compared to non-holidays. Therefore, I failed to reject the null hypothesis, indicating that that holidays do not significantly impact visitor numbers in the dataset. These results highlight that holidays do not significantly influence restaurant business within the specified period. </a:t>
            </a:r>
          </a:p>
        </p:txBody>
      </p:sp>
      <p:sp>
        <p:nvSpPr>
          <p:cNvPr id="4" name="Slide Number Placeholder 3"/>
          <p:cNvSpPr>
            <a:spLocks noGrp="1"/>
          </p:cNvSpPr>
          <p:nvPr>
            <p:ph type="sldNum" sz="quarter" idx="5"/>
          </p:nvPr>
        </p:nvSpPr>
        <p:spPr/>
        <p:txBody>
          <a:bodyPr/>
          <a:lstStyle/>
          <a:p>
            <a:fld id="{A7E5B9EF-0FA3-4338-BF99-B35854C75B59}" type="slidenum">
              <a:rPr lang="en-US" smtClean="0"/>
              <a:t>9</a:t>
            </a:fld>
            <a:endParaRPr lang="en-US"/>
          </a:p>
        </p:txBody>
      </p:sp>
    </p:spTree>
    <p:extLst>
      <p:ext uri="{BB962C8B-B14F-4D97-AF65-F5344CB8AC3E}">
        <p14:creationId xmlns:p14="http://schemas.microsoft.com/office/powerpoint/2010/main" val="3498018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88E6-8AAB-BE34-4F67-FE2C5084FD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6A98B9-3008-F9B1-7EE0-BB9AC4B578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5850CA-601B-2297-F6E9-6B0D480947AC}"/>
              </a:ext>
            </a:extLst>
          </p:cNvPr>
          <p:cNvSpPr>
            <a:spLocks noGrp="1"/>
          </p:cNvSpPr>
          <p:nvPr>
            <p:ph type="dt" sz="half" idx="10"/>
          </p:nvPr>
        </p:nvSpPr>
        <p:spPr/>
        <p:txBody>
          <a:bodyPr/>
          <a:lstStyle/>
          <a:p>
            <a:fld id="{4F57212C-09DF-4454-9AE0-65D0EF863E64}" type="datetimeFigureOut">
              <a:rPr lang="en-US" smtClean="0"/>
              <a:t>8/1/2024</a:t>
            </a:fld>
            <a:endParaRPr lang="en-US"/>
          </a:p>
        </p:txBody>
      </p:sp>
      <p:sp>
        <p:nvSpPr>
          <p:cNvPr id="5" name="Footer Placeholder 4">
            <a:extLst>
              <a:ext uri="{FF2B5EF4-FFF2-40B4-BE49-F238E27FC236}">
                <a16:creationId xmlns:a16="http://schemas.microsoft.com/office/drawing/2014/main" id="{C57B768F-4C5F-1AC8-EC3E-4672D5484D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8BBC47-1F87-4901-3563-6142BC21E137}"/>
              </a:ext>
            </a:extLst>
          </p:cNvPr>
          <p:cNvSpPr>
            <a:spLocks noGrp="1"/>
          </p:cNvSpPr>
          <p:nvPr>
            <p:ph type="sldNum" sz="quarter" idx="12"/>
          </p:nvPr>
        </p:nvSpPr>
        <p:spPr/>
        <p:txBody>
          <a:bodyPr/>
          <a:lstStyle/>
          <a:p>
            <a:fld id="{7A5590CE-44A8-4084-84C7-65AEF8A7CA8B}" type="slidenum">
              <a:rPr lang="en-US" smtClean="0"/>
              <a:t>‹#›</a:t>
            </a:fld>
            <a:endParaRPr lang="en-US"/>
          </a:p>
        </p:txBody>
      </p:sp>
    </p:spTree>
    <p:extLst>
      <p:ext uri="{BB962C8B-B14F-4D97-AF65-F5344CB8AC3E}">
        <p14:creationId xmlns:p14="http://schemas.microsoft.com/office/powerpoint/2010/main" val="431595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2BCDE-6F48-D31F-E7FC-0E19396599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6440AC-9330-975C-6A36-0C257CD628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1CC671-9CA2-AAB5-0851-B5B9D55E7B3D}"/>
              </a:ext>
            </a:extLst>
          </p:cNvPr>
          <p:cNvSpPr>
            <a:spLocks noGrp="1"/>
          </p:cNvSpPr>
          <p:nvPr>
            <p:ph type="dt" sz="half" idx="10"/>
          </p:nvPr>
        </p:nvSpPr>
        <p:spPr/>
        <p:txBody>
          <a:bodyPr/>
          <a:lstStyle/>
          <a:p>
            <a:fld id="{4F57212C-09DF-4454-9AE0-65D0EF863E64}" type="datetimeFigureOut">
              <a:rPr lang="en-US" smtClean="0"/>
              <a:t>8/1/2024</a:t>
            </a:fld>
            <a:endParaRPr lang="en-US"/>
          </a:p>
        </p:txBody>
      </p:sp>
      <p:sp>
        <p:nvSpPr>
          <p:cNvPr id="5" name="Footer Placeholder 4">
            <a:extLst>
              <a:ext uri="{FF2B5EF4-FFF2-40B4-BE49-F238E27FC236}">
                <a16:creationId xmlns:a16="http://schemas.microsoft.com/office/drawing/2014/main" id="{CF08E108-D6C7-913E-BF31-919EC4A7FD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110B2-F681-E7D0-A99B-0BC711DB6D08}"/>
              </a:ext>
            </a:extLst>
          </p:cNvPr>
          <p:cNvSpPr>
            <a:spLocks noGrp="1"/>
          </p:cNvSpPr>
          <p:nvPr>
            <p:ph type="sldNum" sz="quarter" idx="12"/>
          </p:nvPr>
        </p:nvSpPr>
        <p:spPr/>
        <p:txBody>
          <a:bodyPr/>
          <a:lstStyle/>
          <a:p>
            <a:fld id="{7A5590CE-44A8-4084-84C7-65AEF8A7CA8B}" type="slidenum">
              <a:rPr lang="en-US" smtClean="0"/>
              <a:t>‹#›</a:t>
            </a:fld>
            <a:endParaRPr lang="en-US"/>
          </a:p>
        </p:txBody>
      </p:sp>
    </p:spTree>
    <p:extLst>
      <p:ext uri="{BB962C8B-B14F-4D97-AF65-F5344CB8AC3E}">
        <p14:creationId xmlns:p14="http://schemas.microsoft.com/office/powerpoint/2010/main" val="115957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08BFDA-BAC3-7D49-B38D-B937291C67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D20FB6-F451-B0A9-4E41-61D6D69983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379C5D-36B1-EA9B-28E3-BD3B7E2B0B95}"/>
              </a:ext>
            </a:extLst>
          </p:cNvPr>
          <p:cNvSpPr>
            <a:spLocks noGrp="1"/>
          </p:cNvSpPr>
          <p:nvPr>
            <p:ph type="dt" sz="half" idx="10"/>
          </p:nvPr>
        </p:nvSpPr>
        <p:spPr/>
        <p:txBody>
          <a:bodyPr/>
          <a:lstStyle/>
          <a:p>
            <a:fld id="{4F57212C-09DF-4454-9AE0-65D0EF863E64}" type="datetimeFigureOut">
              <a:rPr lang="en-US" smtClean="0"/>
              <a:t>8/1/2024</a:t>
            </a:fld>
            <a:endParaRPr lang="en-US"/>
          </a:p>
        </p:txBody>
      </p:sp>
      <p:sp>
        <p:nvSpPr>
          <p:cNvPr id="5" name="Footer Placeholder 4">
            <a:extLst>
              <a:ext uri="{FF2B5EF4-FFF2-40B4-BE49-F238E27FC236}">
                <a16:creationId xmlns:a16="http://schemas.microsoft.com/office/drawing/2014/main" id="{500E84B4-1893-FE32-B1BA-4C4B5D019F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AB2AC3-C848-055B-55B7-E287034A5F96}"/>
              </a:ext>
            </a:extLst>
          </p:cNvPr>
          <p:cNvSpPr>
            <a:spLocks noGrp="1"/>
          </p:cNvSpPr>
          <p:nvPr>
            <p:ph type="sldNum" sz="quarter" idx="12"/>
          </p:nvPr>
        </p:nvSpPr>
        <p:spPr/>
        <p:txBody>
          <a:bodyPr/>
          <a:lstStyle/>
          <a:p>
            <a:fld id="{7A5590CE-44A8-4084-84C7-65AEF8A7CA8B}" type="slidenum">
              <a:rPr lang="en-US" smtClean="0"/>
              <a:t>‹#›</a:t>
            </a:fld>
            <a:endParaRPr lang="en-US"/>
          </a:p>
        </p:txBody>
      </p:sp>
    </p:spTree>
    <p:extLst>
      <p:ext uri="{BB962C8B-B14F-4D97-AF65-F5344CB8AC3E}">
        <p14:creationId xmlns:p14="http://schemas.microsoft.com/office/powerpoint/2010/main" val="4061715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EC05-2F5D-38C0-BB19-15CD5ABBBA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BD6519-454C-AE04-7F30-7707C8883B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70A982-F429-0F28-FE2E-0C20692F91B2}"/>
              </a:ext>
            </a:extLst>
          </p:cNvPr>
          <p:cNvSpPr>
            <a:spLocks noGrp="1"/>
          </p:cNvSpPr>
          <p:nvPr>
            <p:ph type="dt" sz="half" idx="10"/>
          </p:nvPr>
        </p:nvSpPr>
        <p:spPr/>
        <p:txBody>
          <a:bodyPr/>
          <a:lstStyle/>
          <a:p>
            <a:fld id="{4F57212C-09DF-4454-9AE0-65D0EF863E64}" type="datetimeFigureOut">
              <a:rPr lang="en-US" smtClean="0"/>
              <a:t>8/1/2024</a:t>
            </a:fld>
            <a:endParaRPr lang="en-US"/>
          </a:p>
        </p:txBody>
      </p:sp>
      <p:sp>
        <p:nvSpPr>
          <p:cNvPr id="5" name="Footer Placeholder 4">
            <a:extLst>
              <a:ext uri="{FF2B5EF4-FFF2-40B4-BE49-F238E27FC236}">
                <a16:creationId xmlns:a16="http://schemas.microsoft.com/office/drawing/2014/main" id="{A7B2D3F8-FE7F-1BB7-F12C-B9C7BDCAA1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21F301-0435-0DC7-C205-95F5B1891DFE}"/>
              </a:ext>
            </a:extLst>
          </p:cNvPr>
          <p:cNvSpPr>
            <a:spLocks noGrp="1"/>
          </p:cNvSpPr>
          <p:nvPr>
            <p:ph type="sldNum" sz="quarter" idx="12"/>
          </p:nvPr>
        </p:nvSpPr>
        <p:spPr/>
        <p:txBody>
          <a:bodyPr/>
          <a:lstStyle/>
          <a:p>
            <a:fld id="{7A5590CE-44A8-4084-84C7-65AEF8A7CA8B}" type="slidenum">
              <a:rPr lang="en-US" smtClean="0"/>
              <a:t>‹#›</a:t>
            </a:fld>
            <a:endParaRPr lang="en-US"/>
          </a:p>
        </p:txBody>
      </p:sp>
    </p:spTree>
    <p:extLst>
      <p:ext uri="{BB962C8B-B14F-4D97-AF65-F5344CB8AC3E}">
        <p14:creationId xmlns:p14="http://schemas.microsoft.com/office/powerpoint/2010/main" val="2359359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5A699-4CBC-EA60-E3C3-791209F0A5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F7EC66-4B2C-CE9A-949A-19E17F93BF7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293E0C-52E0-CE59-0866-70CA5E9BB655}"/>
              </a:ext>
            </a:extLst>
          </p:cNvPr>
          <p:cNvSpPr>
            <a:spLocks noGrp="1"/>
          </p:cNvSpPr>
          <p:nvPr>
            <p:ph type="dt" sz="half" idx="10"/>
          </p:nvPr>
        </p:nvSpPr>
        <p:spPr/>
        <p:txBody>
          <a:bodyPr/>
          <a:lstStyle/>
          <a:p>
            <a:fld id="{4F57212C-09DF-4454-9AE0-65D0EF863E64}" type="datetimeFigureOut">
              <a:rPr lang="en-US" smtClean="0"/>
              <a:t>8/1/2024</a:t>
            </a:fld>
            <a:endParaRPr lang="en-US"/>
          </a:p>
        </p:txBody>
      </p:sp>
      <p:sp>
        <p:nvSpPr>
          <p:cNvPr id="5" name="Footer Placeholder 4">
            <a:extLst>
              <a:ext uri="{FF2B5EF4-FFF2-40B4-BE49-F238E27FC236}">
                <a16:creationId xmlns:a16="http://schemas.microsoft.com/office/drawing/2014/main" id="{98CBECB6-42C6-EE42-E51A-AB46DB6245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F0306C-800B-4636-811A-3AFF774D7EAD}"/>
              </a:ext>
            </a:extLst>
          </p:cNvPr>
          <p:cNvSpPr>
            <a:spLocks noGrp="1"/>
          </p:cNvSpPr>
          <p:nvPr>
            <p:ph type="sldNum" sz="quarter" idx="12"/>
          </p:nvPr>
        </p:nvSpPr>
        <p:spPr/>
        <p:txBody>
          <a:bodyPr/>
          <a:lstStyle/>
          <a:p>
            <a:fld id="{7A5590CE-44A8-4084-84C7-65AEF8A7CA8B}" type="slidenum">
              <a:rPr lang="en-US" smtClean="0"/>
              <a:t>‹#›</a:t>
            </a:fld>
            <a:endParaRPr lang="en-US"/>
          </a:p>
        </p:txBody>
      </p:sp>
    </p:spTree>
    <p:extLst>
      <p:ext uri="{BB962C8B-B14F-4D97-AF65-F5344CB8AC3E}">
        <p14:creationId xmlns:p14="http://schemas.microsoft.com/office/powerpoint/2010/main" val="2959833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27CE7-4E26-645A-FB62-B9B081A26D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E35DFA-0F4C-235E-87D1-74EAC1E0B9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D89669-39F1-A99C-D4C6-7443763CA7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47456A-190B-B996-5539-960075BCE5C5}"/>
              </a:ext>
            </a:extLst>
          </p:cNvPr>
          <p:cNvSpPr>
            <a:spLocks noGrp="1"/>
          </p:cNvSpPr>
          <p:nvPr>
            <p:ph type="dt" sz="half" idx="10"/>
          </p:nvPr>
        </p:nvSpPr>
        <p:spPr/>
        <p:txBody>
          <a:bodyPr/>
          <a:lstStyle/>
          <a:p>
            <a:fld id="{4F57212C-09DF-4454-9AE0-65D0EF863E64}" type="datetimeFigureOut">
              <a:rPr lang="en-US" smtClean="0"/>
              <a:t>8/1/2024</a:t>
            </a:fld>
            <a:endParaRPr lang="en-US"/>
          </a:p>
        </p:txBody>
      </p:sp>
      <p:sp>
        <p:nvSpPr>
          <p:cNvPr id="6" name="Footer Placeholder 5">
            <a:extLst>
              <a:ext uri="{FF2B5EF4-FFF2-40B4-BE49-F238E27FC236}">
                <a16:creationId xmlns:a16="http://schemas.microsoft.com/office/drawing/2014/main" id="{4A75F270-671E-4D35-1BB7-4F29ED681A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41834-291F-442C-82F1-9A5987ECDF78}"/>
              </a:ext>
            </a:extLst>
          </p:cNvPr>
          <p:cNvSpPr>
            <a:spLocks noGrp="1"/>
          </p:cNvSpPr>
          <p:nvPr>
            <p:ph type="sldNum" sz="quarter" idx="12"/>
          </p:nvPr>
        </p:nvSpPr>
        <p:spPr/>
        <p:txBody>
          <a:bodyPr/>
          <a:lstStyle/>
          <a:p>
            <a:fld id="{7A5590CE-44A8-4084-84C7-65AEF8A7CA8B}" type="slidenum">
              <a:rPr lang="en-US" smtClean="0"/>
              <a:t>‹#›</a:t>
            </a:fld>
            <a:endParaRPr lang="en-US"/>
          </a:p>
        </p:txBody>
      </p:sp>
    </p:spTree>
    <p:extLst>
      <p:ext uri="{BB962C8B-B14F-4D97-AF65-F5344CB8AC3E}">
        <p14:creationId xmlns:p14="http://schemas.microsoft.com/office/powerpoint/2010/main" val="2749484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13EB5-F74F-A4A2-F211-7D201DD57F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E224DF-2A02-20B4-83DC-7F29EB3242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35029C-5805-D7D4-3423-27C2C7E39B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498807-51DE-FF31-8EE9-BE05109FAC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689D7D-320F-3D2C-FF79-880D25E60E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108D68-EC3D-8754-92FA-00A1B3D32D4B}"/>
              </a:ext>
            </a:extLst>
          </p:cNvPr>
          <p:cNvSpPr>
            <a:spLocks noGrp="1"/>
          </p:cNvSpPr>
          <p:nvPr>
            <p:ph type="dt" sz="half" idx="10"/>
          </p:nvPr>
        </p:nvSpPr>
        <p:spPr/>
        <p:txBody>
          <a:bodyPr/>
          <a:lstStyle/>
          <a:p>
            <a:fld id="{4F57212C-09DF-4454-9AE0-65D0EF863E64}" type="datetimeFigureOut">
              <a:rPr lang="en-US" smtClean="0"/>
              <a:t>8/1/2024</a:t>
            </a:fld>
            <a:endParaRPr lang="en-US"/>
          </a:p>
        </p:txBody>
      </p:sp>
      <p:sp>
        <p:nvSpPr>
          <p:cNvPr id="8" name="Footer Placeholder 7">
            <a:extLst>
              <a:ext uri="{FF2B5EF4-FFF2-40B4-BE49-F238E27FC236}">
                <a16:creationId xmlns:a16="http://schemas.microsoft.com/office/drawing/2014/main" id="{E45A743C-10EF-701E-2DDA-39845F1C55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846B64-629D-4D41-3E1A-BA4BFEFC70D3}"/>
              </a:ext>
            </a:extLst>
          </p:cNvPr>
          <p:cNvSpPr>
            <a:spLocks noGrp="1"/>
          </p:cNvSpPr>
          <p:nvPr>
            <p:ph type="sldNum" sz="quarter" idx="12"/>
          </p:nvPr>
        </p:nvSpPr>
        <p:spPr/>
        <p:txBody>
          <a:bodyPr/>
          <a:lstStyle/>
          <a:p>
            <a:fld id="{7A5590CE-44A8-4084-84C7-65AEF8A7CA8B}" type="slidenum">
              <a:rPr lang="en-US" smtClean="0"/>
              <a:t>‹#›</a:t>
            </a:fld>
            <a:endParaRPr lang="en-US"/>
          </a:p>
        </p:txBody>
      </p:sp>
    </p:spTree>
    <p:extLst>
      <p:ext uri="{BB962C8B-B14F-4D97-AF65-F5344CB8AC3E}">
        <p14:creationId xmlns:p14="http://schemas.microsoft.com/office/powerpoint/2010/main" val="4010055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2677-B743-124F-EFF1-5DD2C320B6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B0B390-88AF-A4EB-BE0D-899C45546B7A}"/>
              </a:ext>
            </a:extLst>
          </p:cNvPr>
          <p:cNvSpPr>
            <a:spLocks noGrp="1"/>
          </p:cNvSpPr>
          <p:nvPr>
            <p:ph type="dt" sz="half" idx="10"/>
          </p:nvPr>
        </p:nvSpPr>
        <p:spPr/>
        <p:txBody>
          <a:bodyPr/>
          <a:lstStyle/>
          <a:p>
            <a:fld id="{4F57212C-09DF-4454-9AE0-65D0EF863E64}" type="datetimeFigureOut">
              <a:rPr lang="en-US" smtClean="0"/>
              <a:t>8/1/2024</a:t>
            </a:fld>
            <a:endParaRPr lang="en-US"/>
          </a:p>
        </p:txBody>
      </p:sp>
      <p:sp>
        <p:nvSpPr>
          <p:cNvPr id="4" name="Footer Placeholder 3">
            <a:extLst>
              <a:ext uri="{FF2B5EF4-FFF2-40B4-BE49-F238E27FC236}">
                <a16:creationId xmlns:a16="http://schemas.microsoft.com/office/drawing/2014/main" id="{E2EB6B97-C9E5-1B87-B492-AF2BBFD7C1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D078FC-B17C-05E2-0A15-D4EE639FD06E}"/>
              </a:ext>
            </a:extLst>
          </p:cNvPr>
          <p:cNvSpPr>
            <a:spLocks noGrp="1"/>
          </p:cNvSpPr>
          <p:nvPr>
            <p:ph type="sldNum" sz="quarter" idx="12"/>
          </p:nvPr>
        </p:nvSpPr>
        <p:spPr/>
        <p:txBody>
          <a:bodyPr/>
          <a:lstStyle/>
          <a:p>
            <a:fld id="{7A5590CE-44A8-4084-84C7-65AEF8A7CA8B}" type="slidenum">
              <a:rPr lang="en-US" smtClean="0"/>
              <a:t>‹#›</a:t>
            </a:fld>
            <a:endParaRPr lang="en-US"/>
          </a:p>
        </p:txBody>
      </p:sp>
    </p:spTree>
    <p:extLst>
      <p:ext uri="{BB962C8B-B14F-4D97-AF65-F5344CB8AC3E}">
        <p14:creationId xmlns:p14="http://schemas.microsoft.com/office/powerpoint/2010/main" val="594807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3BA88F-B07C-BE47-D7CD-A77403C4F818}"/>
              </a:ext>
            </a:extLst>
          </p:cNvPr>
          <p:cNvSpPr>
            <a:spLocks noGrp="1"/>
          </p:cNvSpPr>
          <p:nvPr>
            <p:ph type="dt" sz="half" idx="10"/>
          </p:nvPr>
        </p:nvSpPr>
        <p:spPr/>
        <p:txBody>
          <a:bodyPr/>
          <a:lstStyle/>
          <a:p>
            <a:fld id="{4F57212C-09DF-4454-9AE0-65D0EF863E64}" type="datetimeFigureOut">
              <a:rPr lang="en-US" smtClean="0"/>
              <a:t>8/1/2024</a:t>
            </a:fld>
            <a:endParaRPr lang="en-US"/>
          </a:p>
        </p:txBody>
      </p:sp>
      <p:sp>
        <p:nvSpPr>
          <p:cNvPr id="3" name="Footer Placeholder 2">
            <a:extLst>
              <a:ext uri="{FF2B5EF4-FFF2-40B4-BE49-F238E27FC236}">
                <a16:creationId xmlns:a16="http://schemas.microsoft.com/office/drawing/2014/main" id="{3F20307A-5E98-6E62-6166-A2F91E2B97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8B157E-D619-1C5B-17E9-5D4C3C8AFF1E}"/>
              </a:ext>
            </a:extLst>
          </p:cNvPr>
          <p:cNvSpPr>
            <a:spLocks noGrp="1"/>
          </p:cNvSpPr>
          <p:nvPr>
            <p:ph type="sldNum" sz="quarter" idx="12"/>
          </p:nvPr>
        </p:nvSpPr>
        <p:spPr/>
        <p:txBody>
          <a:bodyPr/>
          <a:lstStyle/>
          <a:p>
            <a:fld id="{7A5590CE-44A8-4084-84C7-65AEF8A7CA8B}" type="slidenum">
              <a:rPr lang="en-US" smtClean="0"/>
              <a:t>‹#›</a:t>
            </a:fld>
            <a:endParaRPr lang="en-US"/>
          </a:p>
        </p:txBody>
      </p:sp>
    </p:spTree>
    <p:extLst>
      <p:ext uri="{BB962C8B-B14F-4D97-AF65-F5344CB8AC3E}">
        <p14:creationId xmlns:p14="http://schemas.microsoft.com/office/powerpoint/2010/main" val="620789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34C06-43BE-E7DE-383A-6ED1D49897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373EBF-35E1-E112-E794-CAFF03175B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0463A3-9709-5035-3167-C014DB718D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A157D9-C43A-F750-BCC8-65315D263C80}"/>
              </a:ext>
            </a:extLst>
          </p:cNvPr>
          <p:cNvSpPr>
            <a:spLocks noGrp="1"/>
          </p:cNvSpPr>
          <p:nvPr>
            <p:ph type="dt" sz="half" idx="10"/>
          </p:nvPr>
        </p:nvSpPr>
        <p:spPr/>
        <p:txBody>
          <a:bodyPr/>
          <a:lstStyle/>
          <a:p>
            <a:fld id="{4F57212C-09DF-4454-9AE0-65D0EF863E64}" type="datetimeFigureOut">
              <a:rPr lang="en-US" smtClean="0"/>
              <a:t>8/1/2024</a:t>
            </a:fld>
            <a:endParaRPr lang="en-US"/>
          </a:p>
        </p:txBody>
      </p:sp>
      <p:sp>
        <p:nvSpPr>
          <p:cNvPr id="6" name="Footer Placeholder 5">
            <a:extLst>
              <a:ext uri="{FF2B5EF4-FFF2-40B4-BE49-F238E27FC236}">
                <a16:creationId xmlns:a16="http://schemas.microsoft.com/office/drawing/2014/main" id="{6B5FC007-A1A6-40F0-636B-A91A4A861D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94425A-E2A8-7876-5FBA-8D062FD6489D}"/>
              </a:ext>
            </a:extLst>
          </p:cNvPr>
          <p:cNvSpPr>
            <a:spLocks noGrp="1"/>
          </p:cNvSpPr>
          <p:nvPr>
            <p:ph type="sldNum" sz="quarter" idx="12"/>
          </p:nvPr>
        </p:nvSpPr>
        <p:spPr/>
        <p:txBody>
          <a:bodyPr/>
          <a:lstStyle/>
          <a:p>
            <a:fld id="{7A5590CE-44A8-4084-84C7-65AEF8A7CA8B}" type="slidenum">
              <a:rPr lang="en-US" smtClean="0"/>
              <a:t>‹#›</a:t>
            </a:fld>
            <a:endParaRPr lang="en-US"/>
          </a:p>
        </p:txBody>
      </p:sp>
    </p:spTree>
    <p:extLst>
      <p:ext uri="{BB962C8B-B14F-4D97-AF65-F5344CB8AC3E}">
        <p14:creationId xmlns:p14="http://schemas.microsoft.com/office/powerpoint/2010/main" val="2074236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F8C29-16D5-D0CA-DE0C-F17016044D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EDBB8E-280B-55E3-010B-1E9662131E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E65581-24DB-7F14-4115-457CC5D408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DC9FE5-2DCB-CFBD-1B48-8EFCBFA638F5}"/>
              </a:ext>
            </a:extLst>
          </p:cNvPr>
          <p:cNvSpPr>
            <a:spLocks noGrp="1"/>
          </p:cNvSpPr>
          <p:nvPr>
            <p:ph type="dt" sz="half" idx="10"/>
          </p:nvPr>
        </p:nvSpPr>
        <p:spPr/>
        <p:txBody>
          <a:bodyPr/>
          <a:lstStyle/>
          <a:p>
            <a:fld id="{4F57212C-09DF-4454-9AE0-65D0EF863E64}" type="datetimeFigureOut">
              <a:rPr lang="en-US" smtClean="0"/>
              <a:t>8/1/2024</a:t>
            </a:fld>
            <a:endParaRPr lang="en-US"/>
          </a:p>
        </p:txBody>
      </p:sp>
      <p:sp>
        <p:nvSpPr>
          <p:cNvPr id="6" name="Footer Placeholder 5">
            <a:extLst>
              <a:ext uri="{FF2B5EF4-FFF2-40B4-BE49-F238E27FC236}">
                <a16:creationId xmlns:a16="http://schemas.microsoft.com/office/drawing/2014/main" id="{BF0F8B26-34DD-C9DD-C690-3F8B061E2D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CE8561-7819-58A8-9AF1-CF8A36F4A378}"/>
              </a:ext>
            </a:extLst>
          </p:cNvPr>
          <p:cNvSpPr>
            <a:spLocks noGrp="1"/>
          </p:cNvSpPr>
          <p:nvPr>
            <p:ph type="sldNum" sz="quarter" idx="12"/>
          </p:nvPr>
        </p:nvSpPr>
        <p:spPr/>
        <p:txBody>
          <a:bodyPr/>
          <a:lstStyle/>
          <a:p>
            <a:fld id="{7A5590CE-44A8-4084-84C7-65AEF8A7CA8B}" type="slidenum">
              <a:rPr lang="en-US" smtClean="0"/>
              <a:t>‹#›</a:t>
            </a:fld>
            <a:endParaRPr lang="en-US"/>
          </a:p>
        </p:txBody>
      </p:sp>
    </p:spTree>
    <p:extLst>
      <p:ext uri="{BB962C8B-B14F-4D97-AF65-F5344CB8AC3E}">
        <p14:creationId xmlns:p14="http://schemas.microsoft.com/office/powerpoint/2010/main" val="3550716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127BE3-7DCF-4B9A-9393-8B6C2A9E0E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51777A-71CF-94A4-FE3B-F73EF0734E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2AF041-0234-AA32-4BD0-A0F1529A0A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F57212C-09DF-4454-9AE0-65D0EF863E64}" type="datetimeFigureOut">
              <a:rPr lang="en-US" smtClean="0"/>
              <a:t>8/1/2024</a:t>
            </a:fld>
            <a:endParaRPr lang="en-US"/>
          </a:p>
        </p:txBody>
      </p:sp>
      <p:sp>
        <p:nvSpPr>
          <p:cNvPr id="5" name="Footer Placeholder 4">
            <a:extLst>
              <a:ext uri="{FF2B5EF4-FFF2-40B4-BE49-F238E27FC236}">
                <a16:creationId xmlns:a16="http://schemas.microsoft.com/office/drawing/2014/main" id="{65EAF405-947D-23B8-AAEF-144934A7F6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16F0F2A-0FC3-31D1-CC3C-1A4465298B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A5590CE-44A8-4084-84C7-65AEF8A7CA8B}" type="slidenum">
              <a:rPr lang="en-US" smtClean="0"/>
              <a:t>‹#›</a:t>
            </a:fld>
            <a:endParaRPr lang="en-US"/>
          </a:p>
        </p:txBody>
      </p:sp>
    </p:spTree>
    <p:extLst>
      <p:ext uri="{BB962C8B-B14F-4D97-AF65-F5344CB8AC3E}">
        <p14:creationId xmlns:p14="http://schemas.microsoft.com/office/powerpoint/2010/main" val="33106336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m4a"/><Relationship Id="rId7" Type="http://schemas.openxmlformats.org/officeDocument/2006/relationships/hyperlink" Target="https://pixabay.com/en/plate-dinner-restaurant-food-lunch-303475/" TargetMode="External"/><Relationship Id="rId12" Type="http://schemas.openxmlformats.org/officeDocument/2006/relationships/image" Target="../media/image6.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11" Type="http://schemas.openxmlformats.org/officeDocument/2006/relationships/image" Target="../media/image5.svg"/><Relationship Id="rId5" Type="http://schemas.openxmlformats.org/officeDocument/2006/relationships/notesSlide" Target="../notesSlides/notesSlide1.xml"/><Relationship Id="rId10" Type="http://schemas.openxmlformats.org/officeDocument/2006/relationships/image" Target="../media/image4.png"/><Relationship Id="rId4" Type="http://schemas.openxmlformats.org/officeDocument/2006/relationships/slideLayout" Target="../slideLayouts/slideLayout1.xml"/><Relationship Id="rId9"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3" Type="http://schemas.openxmlformats.org/officeDocument/2006/relationships/audio" Target="../media/media10.m4a"/><Relationship Id="rId7" Type="http://schemas.openxmlformats.org/officeDocument/2006/relationships/image" Target="../media/image41.svg"/><Relationship Id="rId12" Type="http://schemas.openxmlformats.org/officeDocument/2006/relationships/image" Target="../media/image46.png"/><Relationship Id="rId2" Type="http://schemas.microsoft.com/office/2007/relationships/media" Target="../media/media10.m4a"/><Relationship Id="rId1" Type="http://schemas.openxmlformats.org/officeDocument/2006/relationships/tags" Target="../tags/tag10.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notesSlide" Target="../notesSlides/notesSlide10.xml"/><Relationship Id="rId10" Type="http://schemas.openxmlformats.org/officeDocument/2006/relationships/image" Target="../media/image44.png"/><Relationship Id="rId4" Type="http://schemas.openxmlformats.org/officeDocument/2006/relationships/slideLayout" Target="../slideLayouts/slideLayout2.xml"/><Relationship Id="rId9" Type="http://schemas.openxmlformats.org/officeDocument/2006/relationships/image" Target="../media/image43.svg"/><Relationship Id="rId1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11.xml"/><Relationship Id="rId6" Type="http://schemas.openxmlformats.org/officeDocument/2006/relationships/image" Target="../media/image6.png"/><Relationship Id="rId5" Type="http://schemas.openxmlformats.org/officeDocument/2006/relationships/notesSlide" Target="../notesSlides/notesSlide11.xml"/><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2.m4a"/><Relationship Id="rId7" Type="http://schemas.openxmlformats.org/officeDocument/2006/relationships/image" Target="../media/image8.sv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3.m4a"/><Relationship Id="rId7" Type="http://schemas.openxmlformats.org/officeDocument/2006/relationships/image" Target="../media/image10.png"/><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9.gif"/><Relationship Id="rId5" Type="http://schemas.openxmlformats.org/officeDocument/2006/relationships/notesSlide" Target="../notesSlides/notesSlide3.xml"/><Relationship Id="rId4" Type="http://schemas.openxmlformats.org/officeDocument/2006/relationships/slideLayout" Target="../slideLayouts/slideLayout1.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audio" Target="../media/media4.m4a"/><Relationship Id="rId7" Type="http://schemas.openxmlformats.org/officeDocument/2006/relationships/image" Target="../media/image13.svg"/><Relationship Id="rId12" Type="http://schemas.openxmlformats.org/officeDocument/2006/relationships/image" Target="../media/image18.pn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notesSlide" Target="../notesSlides/notesSlide4.xml"/><Relationship Id="rId10" Type="http://schemas.openxmlformats.org/officeDocument/2006/relationships/image" Target="../media/image16.png"/><Relationship Id="rId4" Type="http://schemas.openxmlformats.org/officeDocument/2006/relationships/slideLayout" Target="../slideLayouts/slideLayout2.xml"/><Relationship Id="rId9" Type="http://schemas.openxmlformats.org/officeDocument/2006/relationships/image" Target="../media/image15.svg"/><Relationship Id="rId1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media/media5.m4a"/><Relationship Id="rId7" Type="http://schemas.openxmlformats.org/officeDocument/2006/relationships/image" Target="../media/image3.svg"/><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notesSlide" Target="../notesSlides/notesSlide5.xml"/><Relationship Id="rId10" Type="http://schemas.openxmlformats.org/officeDocument/2006/relationships/image" Target="../media/image6.png"/><Relationship Id="rId4" Type="http://schemas.openxmlformats.org/officeDocument/2006/relationships/slideLayout" Target="../slideLayouts/slideLayout2.xml"/><Relationship Id="rId9" Type="http://schemas.openxmlformats.org/officeDocument/2006/relationships/image" Target="../media/image21.sv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audio" Target="../media/media6.m4a"/><Relationship Id="rId7" Type="http://schemas.openxmlformats.org/officeDocument/2006/relationships/image" Target="../media/image23.svg"/><Relationship Id="rId12" Type="http://schemas.openxmlformats.org/officeDocument/2006/relationships/image" Target="../media/image6.png"/><Relationship Id="rId2" Type="http://schemas.microsoft.com/office/2007/relationships/media" Target="../media/media6.m4a"/><Relationship Id="rId1" Type="http://schemas.openxmlformats.org/officeDocument/2006/relationships/tags" Target="../tags/tag6.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notesSlide" Target="../notesSlides/notesSlide6.xml"/><Relationship Id="rId10" Type="http://schemas.openxmlformats.org/officeDocument/2006/relationships/image" Target="../media/image26.png"/><Relationship Id="rId4" Type="http://schemas.openxmlformats.org/officeDocument/2006/relationships/slideLayout" Target="../slideLayouts/slideLayout2.xml"/><Relationship Id="rId9" Type="http://schemas.openxmlformats.org/officeDocument/2006/relationships/image" Target="../media/image25.sv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png"/><Relationship Id="rId3" Type="http://schemas.openxmlformats.org/officeDocument/2006/relationships/audio" Target="../media/media7.m4a"/><Relationship Id="rId7" Type="http://schemas.openxmlformats.org/officeDocument/2006/relationships/image" Target="../media/image29.svg"/><Relationship Id="rId12" Type="http://schemas.openxmlformats.org/officeDocument/2006/relationships/image" Target="../media/image32.svg"/><Relationship Id="rId17" Type="http://schemas.openxmlformats.org/officeDocument/2006/relationships/image" Target="../media/image6.png"/><Relationship Id="rId2" Type="http://schemas.microsoft.com/office/2007/relationships/media" Target="../media/media7.m4a"/><Relationship Id="rId16" Type="http://schemas.openxmlformats.org/officeDocument/2006/relationships/image" Target="../media/image36.svg"/><Relationship Id="rId1" Type="http://schemas.openxmlformats.org/officeDocument/2006/relationships/tags" Target="../tags/tag7.xml"/><Relationship Id="rId6" Type="http://schemas.openxmlformats.org/officeDocument/2006/relationships/image" Target="../media/image28.png"/><Relationship Id="rId11" Type="http://schemas.openxmlformats.org/officeDocument/2006/relationships/image" Target="../media/image31.png"/><Relationship Id="rId5" Type="http://schemas.openxmlformats.org/officeDocument/2006/relationships/notesSlide" Target="../notesSlides/notesSlide7.xml"/><Relationship Id="rId15" Type="http://schemas.openxmlformats.org/officeDocument/2006/relationships/image" Target="../media/image35.png"/><Relationship Id="rId10" Type="http://schemas.openxmlformats.org/officeDocument/2006/relationships/hyperlink" Target="https://creativecommons.org/licenses/by/3.0/" TargetMode="External"/><Relationship Id="rId4" Type="http://schemas.openxmlformats.org/officeDocument/2006/relationships/slideLayout" Target="../slideLayouts/slideLayout2.xml"/><Relationship Id="rId9" Type="http://schemas.openxmlformats.org/officeDocument/2006/relationships/hyperlink" Target="https://jmbuhr.de/dataIntro20/lectures/lecture1/" TargetMode="External"/><Relationship Id="rId14" Type="http://schemas.openxmlformats.org/officeDocument/2006/relationships/image" Target="../media/image34.sv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8.m4a"/><Relationship Id="rId7" Type="http://schemas.openxmlformats.org/officeDocument/2006/relationships/image" Target="../media/image38.png"/><Relationship Id="rId2" Type="http://schemas.microsoft.com/office/2007/relationships/media" Target="../media/media8.m4a"/><Relationship Id="rId1" Type="http://schemas.openxmlformats.org/officeDocument/2006/relationships/tags" Target="../tags/tag8.xml"/><Relationship Id="rId6" Type="http://schemas.openxmlformats.org/officeDocument/2006/relationships/image" Target="../media/image37.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6.png"/><Relationship Id="rId2" Type="http://schemas.microsoft.com/office/2007/relationships/media" Target="../media/media9.m4a"/><Relationship Id="rId1" Type="http://schemas.openxmlformats.org/officeDocument/2006/relationships/tags" Target="../tags/tag9.xml"/><Relationship Id="rId6" Type="http://schemas.openxmlformats.org/officeDocument/2006/relationships/image" Target="../media/image39.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4" descr="A plate with a fork and knife&#10;&#10;Description automatically generated">
            <a:extLst>
              <a:ext uri="{FF2B5EF4-FFF2-40B4-BE49-F238E27FC236}">
                <a16:creationId xmlns:a16="http://schemas.microsoft.com/office/drawing/2014/main" id="{4D072F6B-28F1-50B3-A2D5-599BE4875DC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b="1496"/>
          <a:stretch/>
        </p:blipFill>
        <p:spPr>
          <a:xfrm>
            <a:off x="3054974" y="-12043"/>
            <a:ext cx="9669642" cy="6857990"/>
          </a:xfrm>
          <a:prstGeom prst="rect">
            <a:avLst/>
          </a:prstGeom>
        </p:spPr>
      </p:pic>
      <p:sp>
        <p:nvSpPr>
          <p:cNvPr id="13" name="Rectangle 1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9A28908-43E7-82D9-6D1B-EE86466C05F4}"/>
              </a:ext>
            </a:extLst>
          </p:cNvPr>
          <p:cNvSpPr txBox="1">
            <a:spLocks noGrp="1"/>
          </p:cNvSpPr>
          <p:nvPr>
            <p:ph type="ctrTitle"/>
          </p:nvPr>
        </p:nvSpPr>
        <p:spPr>
          <a:xfrm>
            <a:off x="402039" y="561592"/>
            <a:ext cx="4852785" cy="3692028"/>
          </a:xfrm>
          <a:prstGeom prst="rect">
            <a:avLst/>
          </a:prstGeom>
          <a:noFill/>
        </p:spPr>
        <p:txBody>
          <a:bodyPr vert="horz" lIns="91440" tIns="45720" rIns="91440" bIns="45720" rtlCol="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t>Seasonal Trends and Holiday Effects in the Restaurant Industry</a:t>
            </a:r>
          </a:p>
        </p:txBody>
      </p:sp>
      <p:sp>
        <p:nvSpPr>
          <p:cNvPr id="10" name="Subtitle 2">
            <a:extLst>
              <a:ext uri="{FF2B5EF4-FFF2-40B4-BE49-F238E27FC236}">
                <a16:creationId xmlns:a16="http://schemas.microsoft.com/office/drawing/2014/main" id="{AACACD62-5A06-782E-362B-43E235DB2A0D}"/>
              </a:ext>
            </a:extLst>
          </p:cNvPr>
          <p:cNvSpPr txBox="1">
            <a:spLocks/>
          </p:cNvSpPr>
          <p:nvPr/>
        </p:nvSpPr>
        <p:spPr>
          <a:xfrm>
            <a:off x="0" y="4640646"/>
            <a:ext cx="3973385" cy="165576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Rachel Jenkins</a:t>
            </a:r>
          </a:p>
          <a:p>
            <a:pPr marL="0" indent="0" algn="ctr">
              <a:buNone/>
            </a:pPr>
            <a:r>
              <a:rPr lang="en-US" dirty="0"/>
              <a:t>Colorado State University-Global </a:t>
            </a:r>
          </a:p>
          <a:p>
            <a:pPr marL="0" indent="0" algn="ctr">
              <a:buNone/>
            </a:pPr>
            <a:r>
              <a:rPr lang="en-US" dirty="0"/>
              <a:t>MIS581: Capstone</a:t>
            </a:r>
          </a:p>
          <a:p>
            <a:pPr marL="0" indent="0" algn="ctr">
              <a:buNone/>
            </a:pPr>
            <a:r>
              <a:rPr lang="en-US" dirty="0"/>
              <a:t>Dr. Osama </a:t>
            </a:r>
            <a:r>
              <a:rPr lang="en-US" dirty="0" err="1"/>
              <a:t>Morad</a:t>
            </a:r>
            <a:endParaRPr lang="en-US" dirty="0"/>
          </a:p>
          <a:p>
            <a:pPr marL="0" indent="0" algn="ctr">
              <a:buNone/>
            </a:pPr>
            <a:r>
              <a:rPr lang="en-US" dirty="0"/>
              <a:t>August 4</a:t>
            </a:r>
            <a:r>
              <a:rPr lang="en-US" baseline="30000" dirty="0"/>
              <a:t>th</a:t>
            </a:r>
            <a:r>
              <a:rPr lang="en-US" dirty="0"/>
              <a:t>, 2024</a:t>
            </a:r>
          </a:p>
        </p:txBody>
      </p:sp>
      <p:grpSp>
        <p:nvGrpSpPr>
          <p:cNvPr id="33" name="Group 32">
            <a:extLst>
              <a:ext uri="{FF2B5EF4-FFF2-40B4-BE49-F238E27FC236}">
                <a16:creationId xmlns:a16="http://schemas.microsoft.com/office/drawing/2014/main" id="{76644D5E-F2B7-4093-870B-446817E03EFB}"/>
              </a:ext>
            </a:extLst>
          </p:cNvPr>
          <p:cNvGrpSpPr/>
          <p:nvPr/>
        </p:nvGrpSpPr>
        <p:grpSpPr>
          <a:xfrm>
            <a:off x="5924115" y="1510723"/>
            <a:ext cx="3931360" cy="3812458"/>
            <a:chOff x="6116570" y="2220120"/>
            <a:chExt cx="2759812" cy="2699720"/>
          </a:xfrm>
          <a:solidFill>
            <a:schemeClr val="tx2">
              <a:lumMod val="75000"/>
              <a:lumOff val="25000"/>
            </a:schemeClr>
          </a:solidFill>
        </p:grpSpPr>
        <p:pic>
          <p:nvPicPr>
            <p:cNvPr id="27" name="Graphic 26" descr="Dim (Medium Sun) outline">
              <a:extLst>
                <a:ext uri="{FF2B5EF4-FFF2-40B4-BE49-F238E27FC236}">
                  <a16:creationId xmlns:a16="http://schemas.microsoft.com/office/drawing/2014/main" id="{8AAAF4CA-B7B3-B9AA-50A9-0159F4A1ACE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36371" y="2220120"/>
              <a:ext cx="2340011" cy="2340011"/>
            </a:xfrm>
            <a:prstGeom prst="rect">
              <a:avLst/>
            </a:prstGeom>
          </p:spPr>
        </p:pic>
        <p:pic>
          <p:nvPicPr>
            <p:cNvPr id="32" name="Graphic 31" descr="Lightning with solid fill">
              <a:extLst>
                <a:ext uri="{FF2B5EF4-FFF2-40B4-BE49-F238E27FC236}">
                  <a16:creationId xmlns:a16="http://schemas.microsoft.com/office/drawing/2014/main" id="{99B0489C-A39C-D8FD-02A8-A25270DF7F4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16570" y="2943804"/>
              <a:ext cx="1976036" cy="1976036"/>
            </a:xfrm>
            <a:prstGeom prst="rect">
              <a:avLst/>
            </a:prstGeom>
          </p:spPr>
        </p:pic>
      </p:grpSp>
      <p:pic>
        <p:nvPicPr>
          <p:cNvPr id="12" name="Audio 11">
            <a:hlinkClick r:id="" action="ppaction://media"/>
            <a:extLst>
              <a:ext uri="{FF2B5EF4-FFF2-40B4-BE49-F238E27FC236}">
                <a16:creationId xmlns:a16="http://schemas.microsoft.com/office/drawing/2014/main" id="{DFC89EDD-7B32-92D2-6B02-BB7891DD1865}"/>
              </a:ext>
            </a:extLst>
          </p:cNvPr>
          <p:cNvPicPr>
            <a:picLocks noChangeAspect="1"/>
          </p:cNvPicPr>
          <p:nvPr>
            <a:audioFile r:link="rId3"/>
            <p:extLst>
              <p:ext uri="{DAA4B4D4-6D71-4841-9C94-3DE7FCFB9230}">
                <p14:media xmlns:p14="http://schemas.microsoft.com/office/powerpoint/2010/main" r:embed="rId2"/>
              </p:ext>
            </p:extLst>
          </p:nvPr>
        </p:nvPicPr>
        <p:blipFill>
          <a:blip r:embed="rId12"/>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028432926"/>
      </p:ext>
    </p:extLst>
  </p:cSld>
  <p:clrMapOvr>
    <a:masterClrMapping/>
  </p:clrMapOvr>
  <mc:AlternateContent xmlns:mc="http://schemas.openxmlformats.org/markup-compatibility/2006">
    <mc:Choice xmlns:p14="http://schemas.microsoft.com/office/powerpoint/2010/main" Requires="p14">
      <p:transition spd="slow" p14:dur="2000" advTm="11805"/>
    </mc:Choice>
    <mc:Fallback>
      <p:transition spd="slow" advTm="11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heel(1)">
                                      <p:cBhvr>
                                        <p:cTn id="16" dur="10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33"/>
                                        </p:tgtEl>
                                      </p:cBhvr>
                                    </p:animEffect>
                                    <p:set>
                                      <p:cBhvr>
                                        <p:cTn id="34" dur="1" fill="hold">
                                          <p:stCondLst>
                                            <p:cond delay="499"/>
                                          </p:stCondLst>
                                        </p:cTn>
                                        <p:tgtEl>
                                          <p:spTgt spid="33"/>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4"/>
                                        </p:tgtEl>
                                      </p:cBhvr>
                                    </p:animEffect>
                                    <p:set>
                                      <p:cBhvr>
                                        <p:cTn id="37" dur="1" fill="hold">
                                          <p:stCondLst>
                                            <p:cond delay="499"/>
                                          </p:stCondLst>
                                        </p:cTn>
                                        <p:tgtEl>
                                          <p:spTgt spid="4"/>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0"/>
                                        </p:tgtEl>
                                      </p:cBhvr>
                                    </p:animEffect>
                                    <p:set>
                                      <p:cBhvr>
                                        <p:cTn id="4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12"/>
                </p:tgtEl>
              </p:cMediaNode>
            </p:audio>
          </p:childTnLst>
        </p:cTn>
      </p:par>
    </p:tnLst>
    <p:bldLst>
      <p:bldP spid="4" grpId="0"/>
      <p:bldP spid="4" grpId="1"/>
      <p:bldP spid="10" grpId="0"/>
      <p:bldP spid="10"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7DFC10A-9176-D67B-EA93-BDEDEDACA8E7}"/>
              </a:ext>
            </a:extLst>
          </p:cNvPr>
          <p:cNvGrpSpPr/>
          <p:nvPr/>
        </p:nvGrpSpPr>
        <p:grpSpPr>
          <a:xfrm>
            <a:off x="510988" y="454911"/>
            <a:ext cx="13372652" cy="923330"/>
            <a:chOff x="510988" y="454910"/>
            <a:chExt cx="4167692" cy="1033067"/>
          </a:xfrm>
          <a:noFill/>
        </p:grpSpPr>
        <p:sp>
          <p:nvSpPr>
            <p:cNvPr id="5" name="TextBox 4">
              <a:extLst>
                <a:ext uri="{FF2B5EF4-FFF2-40B4-BE49-F238E27FC236}">
                  <a16:creationId xmlns:a16="http://schemas.microsoft.com/office/drawing/2014/main" id="{B2FA32BD-EFAB-A943-50EB-6296690DF07D}"/>
                </a:ext>
              </a:extLst>
            </p:cNvPr>
            <p:cNvSpPr txBox="1"/>
            <p:nvPr/>
          </p:nvSpPr>
          <p:spPr>
            <a:xfrm>
              <a:off x="510988" y="454910"/>
              <a:ext cx="4167692" cy="1033067"/>
            </a:xfrm>
            <a:prstGeom prst="rect">
              <a:avLst/>
            </a:prstGeom>
            <a:grpFill/>
          </p:spPr>
          <p:txBody>
            <a:bodyPr wrap="square" rtlCol="0">
              <a:spAutoFit/>
            </a:bodyPr>
            <a:lstStyle/>
            <a:p>
              <a:r>
                <a:rPr lang="en-US" sz="5400" dirty="0">
                  <a:ea typeface="Calibri" panose="020F0502020204030204" pitchFamily="34" charset="0"/>
                </a:rPr>
                <a:t>Recommendations</a:t>
              </a:r>
              <a:endParaRPr lang="en-US" sz="3600" dirty="0">
                <a:ea typeface="Calibri" panose="020F0502020204030204" pitchFamily="34" charset="0"/>
              </a:endParaRPr>
            </a:p>
          </p:txBody>
        </p:sp>
        <p:cxnSp>
          <p:nvCxnSpPr>
            <p:cNvPr id="6" name="Straight Connector 5">
              <a:extLst>
                <a:ext uri="{FF2B5EF4-FFF2-40B4-BE49-F238E27FC236}">
                  <a16:creationId xmlns:a16="http://schemas.microsoft.com/office/drawing/2014/main" id="{23AA829A-1EEA-57E1-D579-D2738B49CBF2}"/>
                </a:ext>
              </a:extLst>
            </p:cNvPr>
            <p:cNvCxnSpPr>
              <a:cxnSpLocks/>
            </p:cNvCxnSpPr>
            <p:nvPr/>
          </p:nvCxnSpPr>
          <p:spPr>
            <a:xfrm>
              <a:off x="510988" y="1378240"/>
              <a:ext cx="2192781" cy="0"/>
            </a:xfrm>
            <a:prstGeom prst="line">
              <a:avLst/>
            </a:prstGeom>
            <a:grpFill/>
            <a:ln w="47625"/>
          </p:spPr>
          <p:style>
            <a:lnRef idx="2">
              <a:schemeClr val="dk1"/>
            </a:lnRef>
            <a:fillRef idx="0">
              <a:schemeClr val="dk1"/>
            </a:fillRef>
            <a:effectRef idx="1">
              <a:schemeClr val="dk1"/>
            </a:effectRef>
            <a:fontRef idx="minor">
              <a:schemeClr val="tx1"/>
            </a:fontRef>
          </p:style>
        </p:cxnSp>
      </p:grpSp>
      <p:pic>
        <p:nvPicPr>
          <p:cNvPr id="3" name="Graphic 2" descr="Scatterplot outline">
            <a:extLst>
              <a:ext uri="{FF2B5EF4-FFF2-40B4-BE49-F238E27FC236}">
                <a16:creationId xmlns:a16="http://schemas.microsoft.com/office/drawing/2014/main" id="{4B464D20-8532-9D68-918D-F293843F30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0988" y="1249680"/>
            <a:ext cx="1828800" cy="1828800"/>
          </a:xfrm>
          <a:prstGeom prst="rect">
            <a:avLst/>
          </a:prstGeom>
        </p:spPr>
      </p:pic>
      <p:cxnSp>
        <p:nvCxnSpPr>
          <p:cNvPr id="8" name="Straight Arrow Connector 7">
            <a:extLst>
              <a:ext uri="{FF2B5EF4-FFF2-40B4-BE49-F238E27FC236}">
                <a16:creationId xmlns:a16="http://schemas.microsoft.com/office/drawing/2014/main" id="{BB3E5676-3BCA-721A-061B-A2DDE7DFE1E1}"/>
              </a:ext>
            </a:extLst>
          </p:cNvPr>
          <p:cNvCxnSpPr>
            <a:cxnSpLocks/>
          </p:cNvCxnSpPr>
          <p:nvPr/>
        </p:nvCxnSpPr>
        <p:spPr>
          <a:xfrm>
            <a:off x="698948" y="2931830"/>
            <a:ext cx="2379532" cy="0"/>
          </a:xfrm>
          <a:prstGeom prst="straightConnector1">
            <a:avLst/>
          </a:prstGeom>
          <a:ln w="57150" cap="flat" cmpd="sng" algn="ctr">
            <a:solidFill>
              <a:schemeClr val="accent5">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4980D3DD-9091-0863-8420-C78A236F4F63}"/>
              </a:ext>
            </a:extLst>
          </p:cNvPr>
          <p:cNvSpPr txBox="1"/>
          <p:nvPr/>
        </p:nvSpPr>
        <p:spPr>
          <a:xfrm>
            <a:off x="3517767" y="1840914"/>
            <a:ext cx="5123454" cy="646331"/>
          </a:xfrm>
          <a:prstGeom prst="rect">
            <a:avLst/>
          </a:prstGeom>
          <a:noFill/>
        </p:spPr>
        <p:txBody>
          <a:bodyPr wrap="none" rtlCol="0">
            <a:spAutoFit/>
          </a:bodyPr>
          <a:lstStyle/>
          <a:p>
            <a:r>
              <a:rPr lang="en-US" sz="3600" dirty="0"/>
              <a:t>Extended data collection</a:t>
            </a:r>
          </a:p>
        </p:txBody>
      </p:sp>
      <p:pic>
        <p:nvPicPr>
          <p:cNvPr id="14" name="Graphic 13" descr="Umbrella outline">
            <a:extLst>
              <a:ext uri="{FF2B5EF4-FFF2-40B4-BE49-F238E27FC236}">
                <a16:creationId xmlns:a16="http://schemas.microsoft.com/office/drawing/2014/main" id="{1908249A-3D70-AFD5-753F-916F53EB9D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8948" y="2958849"/>
            <a:ext cx="1828800" cy="1828800"/>
          </a:xfrm>
          <a:prstGeom prst="rect">
            <a:avLst/>
          </a:prstGeom>
        </p:spPr>
      </p:pic>
      <p:sp>
        <p:nvSpPr>
          <p:cNvPr id="16" name="TextBox 15">
            <a:extLst>
              <a:ext uri="{FF2B5EF4-FFF2-40B4-BE49-F238E27FC236}">
                <a16:creationId xmlns:a16="http://schemas.microsoft.com/office/drawing/2014/main" id="{04FA0CD9-5587-B59F-B8ED-3EC2DCF9F97E}"/>
              </a:ext>
            </a:extLst>
          </p:cNvPr>
          <p:cNvSpPr txBox="1"/>
          <p:nvPr/>
        </p:nvSpPr>
        <p:spPr>
          <a:xfrm>
            <a:off x="3517767" y="3550083"/>
            <a:ext cx="6851427" cy="646331"/>
          </a:xfrm>
          <a:prstGeom prst="rect">
            <a:avLst/>
          </a:prstGeom>
          <a:noFill/>
        </p:spPr>
        <p:txBody>
          <a:bodyPr wrap="none" rtlCol="0">
            <a:spAutoFit/>
          </a:bodyPr>
          <a:lstStyle/>
          <a:p>
            <a:r>
              <a:rPr lang="en-US" sz="3600" dirty="0"/>
              <a:t>Incorporating additional variables</a:t>
            </a:r>
          </a:p>
        </p:txBody>
      </p:sp>
      <p:sp>
        <p:nvSpPr>
          <p:cNvPr id="17" name="TextBox 16">
            <a:extLst>
              <a:ext uri="{FF2B5EF4-FFF2-40B4-BE49-F238E27FC236}">
                <a16:creationId xmlns:a16="http://schemas.microsoft.com/office/drawing/2014/main" id="{505A856A-F0FF-A16B-42F9-6BB807E0F2C1}"/>
              </a:ext>
            </a:extLst>
          </p:cNvPr>
          <p:cNvSpPr txBox="1"/>
          <p:nvPr/>
        </p:nvSpPr>
        <p:spPr>
          <a:xfrm>
            <a:off x="3517767" y="5254673"/>
            <a:ext cx="6002028" cy="646331"/>
          </a:xfrm>
          <a:prstGeom prst="rect">
            <a:avLst/>
          </a:prstGeom>
          <a:noFill/>
        </p:spPr>
        <p:txBody>
          <a:bodyPr wrap="none" rtlCol="0">
            <a:spAutoFit/>
          </a:bodyPr>
          <a:lstStyle/>
          <a:p>
            <a:r>
              <a:rPr lang="en-US" sz="3600" dirty="0"/>
              <a:t>Individual restaurant analysis</a:t>
            </a:r>
          </a:p>
        </p:txBody>
      </p:sp>
      <p:pic>
        <p:nvPicPr>
          <p:cNvPr id="19" name="Graphic 18" descr="Restaurant outline">
            <a:extLst>
              <a:ext uri="{FF2B5EF4-FFF2-40B4-BE49-F238E27FC236}">
                <a16:creationId xmlns:a16="http://schemas.microsoft.com/office/drawing/2014/main" id="{EC6ED7F3-4EA1-E1B0-4955-995259FEF41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948" y="4663439"/>
            <a:ext cx="1828800" cy="1828800"/>
          </a:xfrm>
          <a:prstGeom prst="rect">
            <a:avLst/>
          </a:prstGeom>
        </p:spPr>
      </p:pic>
      <p:pic>
        <p:nvPicPr>
          <p:cNvPr id="23" name="Graphic 22" descr="Dim (Smaller Sun) with solid fill">
            <a:extLst>
              <a:ext uri="{FF2B5EF4-FFF2-40B4-BE49-F238E27FC236}">
                <a16:creationId xmlns:a16="http://schemas.microsoft.com/office/drawing/2014/main" id="{B418DDDB-D587-2D61-8BB0-27D5AF42278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77315" y="-3825613"/>
            <a:ext cx="8631474" cy="8631474"/>
          </a:xfrm>
          <a:prstGeom prst="rect">
            <a:avLst/>
          </a:prstGeom>
        </p:spPr>
      </p:pic>
      <p:pic>
        <p:nvPicPr>
          <p:cNvPr id="15" name="Audio 14">
            <a:hlinkClick r:id="" action="ppaction://media"/>
            <a:extLst>
              <a:ext uri="{FF2B5EF4-FFF2-40B4-BE49-F238E27FC236}">
                <a16:creationId xmlns:a16="http://schemas.microsoft.com/office/drawing/2014/main" id="{4273947F-5D4D-0E98-69BA-800FE279B8E6}"/>
              </a:ext>
            </a:extLst>
          </p:cNvPr>
          <p:cNvPicPr>
            <a:picLocks noChangeAspect="1"/>
          </p:cNvPicPr>
          <p:nvPr>
            <a:audioFile r:link="rId3"/>
            <p:extLst>
              <p:ext uri="{DAA4B4D4-6D71-4841-9C94-3DE7FCFB9230}">
                <p14:media xmlns:p14="http://schemas.microsoft.com/office/powerpoint/2010/main" r:embed="rId2"/>
              </p:ext>
            </p:extLst>
          </p:nvPr>
        </p:nvPicPr>
        <p:blipFill>
          <a:blip r:embed="rId14"/>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399791714"/>
      </p:ext>
    </p:extLst>
  </p:cSld>
  <p:clrMapOvr>
    <a:masterClrMapping/>
  </p:clrMapOvr>
  <mc:AlternateContent xmlns:mc="http://schemas.openxmlformats.org/markup-compatibility/2006">
    <mc:Choice xmlns:p14="http://schemas.microsoft.com/office/powerpoint/2010/main" Requires="p14">
      <p:transition spd="slow" p14:dur="2000" advTm="85110"/>
    </mc:Choice>
    <mc:Fallback>
      <p:transition spd="slow" advTm="85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8"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heel(8)">
                                      <p:cBhvr>
                                        <p:cTn id="16" dur="10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ppt_w</p:attrName>
                                        </p:attrNameLst>
                                      </p:cBhvr>
                                      <p:tavLst>
                                        <p:tav tm="0">
                                          <p:val>
                                            <p:fltVal val="0"/>
                                          </p:val>
                                        </p:tav>
                                        <p:tav tm="100000">
                                          <p:val>
                                            <p:strVal val="#ppt_w"/>
                                          </p:val>
                                        </p:tav>
                                      </p:tavLst>
                                    </p:anim>
                                    <p:anim calcmode="lin" valueType="num">
                                      <p:cBhvr>
                                        <p:cTn id="39" dur="500" fill="hold"/>
                                        <p:tgtEl>
                                          <p:spTgt spid="14"/>
                                        </p:tgtEl>
                                        <p:attrNameLst>
                                          <p:attrName>ppt_h</p:attrName>
                                        </p:attrNameLst>
                                      </p:cBhvr>
                                      <p:tavLst>
                                        <p:tav tm="0">
                                          <p:val>
                                            <p:fltVal val="0"/>
                                          </p:val>
                                        </p:tav>
                                        <p:tav tm="100000">
                                          <p:val>
                                            <p:strVal val="#ppt_h"/>
                                          </p:val>
                                        </p:tav>
                                      </p:tavLst>
                                    </p:anim>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left)">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p:cTn id="50" dur="500" fill="hold"/>
                                        <p:tgtEl>
                                          <p:spTgt spid="19"/>
                                        </p:tgtEl>
                                        <p:attrNameLst>
                                          <p:attrName>ppt_w</p:attrName>
                                        </p:attrNameLst>
                                      </p:cBhvr>
                                      <p:tavLst>
                                        <p:tav tm="0">
                                          <p:val>
                                            <p:fltVal val="0"/>
                                          </p:val>
                                        </p:tav>
                                        <p:tav tm="100000">
                                          <p:val>
                                            <p:strVal val="#ppt_w"/>
                                          </p:val>
                                        </p:tav>
                                      </p:tavLst>
                                    </p:anim>
                                    <p:anim calcmode="lin" valueType="num">
                                      <p:cBhvr>
                                        <p:cTn id="51" dur="500" fill="hold"/>
                                        <p:tgtEl>
                                          <p:spTgt spid="19"/>
                                        </p:tgtEl>
                                        <p:attrNameLst>
                                          <p:attrName>ppt_h</p:attrName>
                                        </p:attrNameLst>
                                      </p:cBhvr>
                                      <p:tavLst>
                                        <p:tav tm="0">
                                          <p:val>
                                            <p:fltVal val="0"/>
                                          </p:val>
                                        </p:tav>
                                        <p:tav tm="100000">
                                          <p:val>
                                            <p:strVal val="#ppt_h"/>
                                          </p:val>
                                        </p:tav>
                                      </p:tavLst>
                                    </p:anim>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left)">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4"/>
                                        </p:tgtEl>
                                      </p:cBhvr>
                                    </p:animEffect>
                                    <p:set>
                                      <p:cBhvr>
                                        <p:cTn id="62" dur="1" fill="hold">
                                          <p:stCondLst>
                                            <p:cond delay="499"/>
                                          </p:stCondLst>
                                        </p:cTn>
                                        <p:tgtEl>
                                          <p:spTgt spid="4"/>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23"/>
                                        </p:tgtEl>
                                      </p:cBhvr>
                                    </p:animEffect>
                                    <p:set>
                                      <p:cBhvr>
                                        <p:cTn id="65" dur="1" fill="hold">
                                          <p:stCondLst>
                                            <p:cond delay="499"/>
                                          </p:stCondLst>
                                        </p:cTn>
                                        <p:tgtEl>
                                          <p:spTgt spid="23"/>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3"/>
                                        </p:tgtEl>
                                      </p:cBhvr>
                                    </p:animEffect>
                                    <p:set>
                                      <p:cBhvr>
                                        <p:cTn id="68" dur="1" fill="hold">
                                          <p:stCondLst>
                                            <p:cond delay="499"/>
                                          </p:stCondLst>
                                        </p:cTn>
                                        <p:tgtEl>
                                          <p:spTgt spid="3"/>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8"/>
                                        </p:tgtEl>
                                      </p:cBhvr>
                                    </p:animEffect>
                                    <p:set>
                                      <p:cBhvr>
                                        <p:cTn id="71" dur="1" fill="hold">
                                          <p:stCondLst>
                                            <p:cond delay="499"/>
                                          </p:stCondLst>
                                        </p:cTn>
                                        <p:tgtEl>
                                          <p:spTgt spid="8"/>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12"/>
                                        </p:tgtEl>
                                      </p:cBhvr>
                                    </p:animEffect>
                                    <p:set>
                                      <p:cBhvr>
                                        <p:cTn id="74" dur="1" fill="hold">
                                          <p:stCondLst>
                                            <p:cond delay="499"/>
                                          </p:stCondLst>
                                        </p:cTn>
                                        <p:tgtEl>
                                          <p:spTgt spid="12"/>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14"/>
                                        </p:tgtEl>
                                      </p:cBhvr>
                                    </p:animEffect>
                                    <p:set>
                                      <p:cBhvr>
                                        <p:cTn id="77" dur="1" fill="hold">
                                          <p:stCondLst>
                                            <p:cond delay="499"/>
                                          </p:stCondLst>
                                        </p:cTn>
                                        <p:tgtEl>
                                          <p:spTgt spid="14"/>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16"/>
                                        </p:tgtEl>
                                      </p:cBhvr>
                                    </p:animEffect>
                                    <p:set>
                                      <p:cBhvr>
                                        <p:cTn id="80" dur="1" fill="hold">
                                          <p:stCondLst>
                                            <p:cond delay="499"/>
                                          </p:stCondLst>
                                        </p:cTn>
                                        <p:tgtEl>
                                          <p:spTgt spid="16"/>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19"/>
                                        </p:tgtEl>
                                      </p:cBhvr>
                                    </p:animEffect>
                                    <p:set>
                                      <p:cBhvr>
                                        <p:cTn id="83" dur="1" fill="hold">
                                          <p:stCondLst>
                                            <p:cond delay="499"/>
                                          </p:stCondLst>
                                        </p:cTn>
                                        <p:tgtEl>
                                          <p:spTgt spid="19"/>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17"/>
                                        </p:tgtEl>
                                      </p:cBhvr>
                                    </p:animEffect>
                                    <p:set>
                                      <p:cBhvr>
                                        <p:cTn id="8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7" fill="hold" display="0">
                  <p:stCondLst>
                    <p:cond delay="indefinite"/>
                  </p:stCondLst>
                  <p:endCondLst>
                    <p:cond evt="onStopAudio" delay="0">
                      <p:tgtEl>
                        <p:sldTgt/>
                      </p:tgtEl>
                    </p:cond>
                  </p:endCondLst>
                </p:cTn>
                <p:tgtEl>
                  <p:spTgt spid="15"/>
                </p:tgtEl>
              </p:cMediaNode>
            </p:audio>
          </p:childTnLst>
        </p:cTn>
      </p:par>
    </p:tnLst>
    <p:bldLst>
      <p:bldP spid="12" grpId="0"/>
      <p:bldP spid="12" grpId="1"/>
      <p:bldP spid="16" grpId="0"/>
      <p:bldP spid="16" grpId="1"/>
      <p:bldP spid="17" grpId="0"/>
      <p:bldP spid="1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D5BCAAB-D901-D795-30E8-D18B2C92898F}"/>
              </a:ext>
            </a:extLst>
          </p:cNvPr>
          <p:cNvGrpSpPr/>
          <p:nvPr/>
        </p:nvGrpSpPr>
        <p:grpSpPr>
          <a:xfrm>
            <a:off x="157420" y="150111"/>
            <a:ext cx="13372652" cy="923330"/>
            <a:chOff x="510988" y="454910"/>
            <a:chExt cx="4167692" cy="1033067"/>
          </a:xfrm>
          <a:noFill/>
        </p:grpSpPr>
        <p:sp>
          <p:nvSpPr>
            <p:cNvPr id="3" name="TextBox 2">
              <a:extLst>
                <a:ext uri="{FF2B5EF4-FFF2-40B4-BE49-F238E27FC236}">
                  <a16:creationId xmlns:a16="http://schemas.microsoft.com/office/drawing/2014/main" id="{51A12C4F-E8C2-60FB-D5B2-E3FEE44D7D53}"/>
                </a:ext>
              </a:extLst>
            </p:cNvPr>
            <p:cNvSpPr txBox="1"/>
            <p:nvPr/>
          </p:nvSpPr>
          <p:spPr>
            <a:xfrm>
              <a:off x="510988" y="454910"/>
              <a:ext cx="4167692" cy="1033067"/>
            </a:xfrm>
            <a:prstGeom prst="rect">
              <a:avLst/>
            </a:prstGeom>
            <a:grpFill/>
          </p:spPr>
          <p:txBody>
            <a:bodyPr wrap="square" rtlCol="0">
              <a:spAutoFit/>
            </a:bodyPr>
            <a:lstStyle/>
            <a:p>
              <a:r>
                <a:rPr lang="en-US" sz="5400" dirty="0">
                  <a:ea typeface="Calibri" panose="020F0502020204030204" pitchFamily="34" charset="0"/>
                </a:rPr>
                <a:t>References</a:t>
              </a:r>
              <a:endParaRPr lang="en-US" sz="3600" dirty="0">
                <a:ea typeface="Calibri" panose="020F0502020204030204" pitchFamily="34" charset="0"/>
              </a:endParaRPr>
            </a:p>
          </p:txBody>
        </p:sp>
        <p:cxnSp>
          <p:nvCxnSpPr>
            <p:cNvPr id="4" name="Straight Connector 3">
              <a:extLst>
                <a:ext uri="{FF2B5EF4-FFF2-40B4-BE49-F238E27FC236}">
                  <a16:creationId xmlns:a16="http://schemas.microsoft.com/office/drawing/2014/main" id="{DC1FCAAC-209B-C4C8-036D-B9C840872A40}"/>
                </a:ext>
              </a:extLst>
            </p:cNvPr>
            <p:cNvCxnSpPr>
              <a:cxnSpLocks/>
            </p:cNvCxnSpPr>
            <p:nvPr/>
          </p:nvCxnSpPr>
          <p:spPr>
            <a:xfrm>
              <a:off x="510988" y="1378240"/>
              <a:ext cx="1193451" cy="0"/>
            </a:xfrm>
            <a:prstGeom prst="line">
              <a:avLst/>
            </a:prstGeom>
            <a:grpFill/>
            <a:ln w="47625"/>
          </p:spPr>
          <p:style>
            <a:lnRef idx="2">
              <a:schemeClr val="dk1"/>
            </a:lnRef>
            <a:fillRef idx="0">
              <a:schemeClr val="dk1"/>
            </a:fillRef>
            <a:effectRef idx="1">
              <a:schemeClr val="dk1"/>
            </a:effectRef>
            <a:fontRef idx="minor">
              <a:schemeClr val="tx1"/>
            </a:fontRef>
          </p:style>
        </p:cxnSp>
      </p:grpSp>
      <p:sp>
        <p:nvSpPr>
          <p:cNvPr id="7" name="TextBox 6">
            <a:extLst>
              <a:ext uri="{FF2B5EF4-FFF2-40B4-BE49-F238E27FC236}">
                <a16:creationId xmlns:a16="http://schemas.microsoft.com/office/drawing/2014/main" id="{CC833529-B162-149C-9CB9-81A5D3C63971}"/>
              </a:ext>
            </a:extLst>
          </p:cNvPr>
          <p:cNvSpPr txBox="1"/>
          <p:nvPr/>
        </p:nvSpPr>
        <p:spPr>
          <a:xfrm>
            <a:off x="414528" y="1182624"/>
            <a:ext cx="11362944" cy="5724644"/>
          </a:xfrm>
          <a:prstGeom prst="rect">
            <a:avLst/>
          </a:prstGeom>
          <a:noFill/>
        </p:spPr>
        <p:txBody>
          <a:bodyPr wrap="square" rtlCol="0">
            <a:spAutoFit/>
          </a:bodyPr>
          <a:lstStyle/>
          <a:p>
            <a:pPr marL="457200" marR="0" indent="-457200">
              <a:spcBef>
                <a:spcPts val="0"/>
              </a:spcBef>
              <a:spcAft>
                <a:spcPts val="1200"/>
              </a:spcAft>
            </a:pPr>
            <a:r>
              <a:rPr lang="en-US" sz="1800" dirty="0">
                <a:solidFill>
                  <a:srgbClr val="000000"/>
                </a:solidFill>
                <a:effectLst/>
                <a:latin typeface="Aptos" panose="020B0004020202020204" pitchFamily="34" charset="0"/>
                <a:ea typeface="Times New Roman" panose="02020603050405020304" pitchFamily="18" charset="0"/>
              </a:rPr>
              <a:t>Andrei, F. (2023, December 7). </a:t>
            </a:r>
            <a:r>
              <a:rPr lang="en-US" sz="1800" i="1" dirty="0">
                <a:solidFill>
                  <a:srgbClr val="000000"/>
                </a:solidFill>
                <a:effectLst/>
                <a:latin typeface="Aptos" panose="020B0004020202020204" pitchFamily="34" charset="0"/>
                <a:ea typeface="Times New Roman" panose="02020603050405020304" pitchFamily="18" charset="0"/>
              </a:rPr>
              <a:t>Modeling variable seasonal features with the Fourier transform</a:t>
            </a:r>
            <a:r>
              <a:rPr lang="en-US" sz="1800" dirty="0">
                <a:solidFill>
                  <a:srgbClr val="000000"/>
                </a:solidFill>
                <a:effectLst/>
                <a:latin typeface="Aptos" panose="020B0004020202020204" pitchFamily="34" charset="0"/>
                <a:ea typeface="Times New Roman" panose="02020603050405020304" pitchFamily="18" charset="0"/>
              </a:rPr>
              <a:t>. Medium. https://towardsdatascience.com/modeling-variable-seasonal-features-with-the-fourier-transform-18c792102047</a:t>
            </a:r>
            <a:endParaRPr lang="en-US" sz="1800" dirty="0">
              <a:effectLst/>
              <a:latin typeface="Times New Roman" panose="02020603050405020304" pitchFamily="18" charset="0"/>
              <a:ea typeface="Times New Roman" panose="02020603050405020304" pitchFamily="18" charset="0"/>
            </a:endParaRPr>
          </a:p>
          <a:p>
            <a:pPr marL="457200" marR="0" indent="-457200">
              <a:spcBef>
                <a:spcPts val="0"/>
              </a:spcBef>
              <a:spcAft>
                <a:spcPts val="1200"/>
              </a:spcAft>
            </a:pPr>
            <a:r>
              <a:rPr lang="en-US" sz="1800" dirty="0" err="1">
                <a:solidFill>
                  <a:srgbClr val="000000"/>
                </a:solidFill>
                <a:effectLst/>
                <a:latin typeface="Aptos" panose="020B0004020202020204" pitchFamily="34" charset="0"/>
                <a:ea typeface="Times New Roman" panose="02020603050405020304" pitchFamily="18" charset="0"/>
              </a:rPr>
              <a:t>Boomija</a:t>
            </a:r>
            <a:r>
              <a:rPr lang="en-US" sz="1800" dirty="0">
                <a:solidFill>
                  <a:srgbClr val="000000"/>
                </a:solidFill>
                <a:effectLst/>
                <a:latin typeface="Aptos" panose="020B0004020202020204" pitchFamily="34" charset="0"/>
                <a:ea typeface="Times New Roman" panose="02020603050405020304" pitchFamily="18" charset="0"/>
              </a:rPr>
              <a:t>, G., </a:t>
            </a:r>
            <a:r>
              <a:rPr lang="en-US" sz="1800" dirty="0" err="1">
                <a:solidFill>
                  <a:srgbClr val="000000"/>
                </a:solidFill>
                <a:effectLst/>
                <a:latin typeface="Aptos" panose="020B0004020202020204" pitchFamily="34" charset="0"/>
                <a:ea typeface="Times New Roman" panose="02020603050405020304" pitchFamily="18" charset="0"/>
              </a:rPr>
              <a:t>Anandaraj</a:t>
            </a:r>
            <a:r>
              <a:rPr lang="en-US" sz="1800" dirty="0">
                <a:solidFill>
                  <a:srgbClr val="000000"/>
                </a:solidFill>
                <a:effectLst/>
                <a:latin typeface="Aptos" panose="020B0004020202020204" pitchFamily="34" charset="0"/>
                <a:ea typeface="Times New Roman" panose="02020603050405020304" pitchFamily="18" charset="0"/>
              </a:rPr>
              <a:t>, A., Nandhini, S., &amp; Lavanya, S. (2018). Restaurant Visitor Time Series Forecasting Using Autoregressive Integrated Moving Average. </a:t>
            </a:r>
            <a:r>
              <a:rPr lang="en-US" sz="1800" i="1" dirty="0">
                <a:solidFill>
                  <a:srgbClr val="000000"/>
                </a:solidFill>
                <a:effectLst/>
                <a:latin typeface="Aptos" panose="020B0004020202020204" pitchFamily="34" charset="0"/>
                <a:ea typeface="Times New Roman" panose="02020603050405020304" pitchFamily="18" charset="0"/>
              </a:rPr>
              <a:t>Journal of Computational and Theoretical Nanoscience</a:t>
            </a:r>
            <a:r>
              <a:rPr lang="en-US" sz="1800" dirty="0">
                <a:solidFill>
                  <a:srgbClr val="000000"/>
                </a:solidFill>
                <a:effectLst/>
                <a:latin typeface="Aptos" panose="020B0004020202020204" pitchFamily="34" charset="0"/>
                <a:ea typeface="Times New Roman" panose="02020603050405020304" pitchFamily="18" charset="0"/>
              </a:rPr>
              <a:t>, </a:t>
            </a:r>
            <a:r>
              <a:rPr lang="en-US" sz="1800" i="1" dirty="0">
                <a:solidFill>
                  <a:srgbClr val="000000"/>
                </a:solidFill>
                <a:effectLst/>
                <a:latin typeface="Aptos" panose="020B0004020202020204" pitchFamily="34" charset="0"/>
                <a:ea typeface="Times New Roman" panose="02020603050405020304" pitchFamily="18" charset="0"/>
              </a:rPr>
              <a:t>15</a:t>
            </a:r>
            <a:r>
              <a:rPr lang="en-US" sz="1800" dirty="0">
                <a:solidFill>
                  <a:srgbClr val="000000"/>
                </a:solidFill>
                <a:effectLst/>
                <a:latin typeface="Aptos" panose="020B0004020202020204" pitchFamily="34" charset="0"/>
                <a:ea typeface="Times New Roman" panose="02020603050405020304" pitchFamily="18" charset="0"/>
              </a:rPr>
              <a:t>(5), 1590–1593. ResearchGate. https://doi.org/10.1166/jctn.2018.7345</a:t>
            </a:r>
            <a:endParaRPr lang="en-US" sz="1800" dirty="0">
              <a:effectLst/>
              <a:latin typeface="Times New Roman" panose="02020603050405020304" pitchFamily="18" charset="0"/>
              <a:ea typeface="Times New Roman" panose="02020603050405020304" pitchFamily="18" charset="0"/>
            </a:endParaRPr>
          </a:p>
          <a:p>
            <a:pPr marL="457200" marR="0" indent="-457200">
              <a:spcBef>
                <a:spcPts val="0"/>
              </a:spcBef>
              <a:spcAft>
                <a:spcPts val="1200"/>
              </a:spcAft>
            </a:pPr>
            <a:r>
              <a:rPr lang="en-US" sz="1800" i="1" kern="100" dirty="0">
                <a:effectLst/>
                <a:latin typeface="Aptos" panose="020B0004020202020204" pitchFamily="34" charset="0"/>
                <a:ea typeface="Aptos" panose="020B0004020202020204" pitchFamily="34" charset="0"/>
                <a:cs typeface="Times New Roman" panose="02020603050405020304" pitchFamily="18" charset="0"/>
              </a:rPr>
              <a:t>Economic Indicators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(n.d.). NRA. https://restaurant.org/research-and-media/research/economists-notebook/economic-indicators/</a:t>
            </a:r>
          </a:p>
          <a:p>
            <a:pPr marL="457200" marR="0" indent="-457200">
              <a:spcBef>
                <a:spcPts val="0"/>
              </a:spcBef>
              <a:spcAft>
                <a:spcPts val="1200"/>
              </a:spcAft>
            </a:pPr>
            <a:r>
              <a:rPr lang="en-US" sz="1800" dirty="0">
                <a:solidFill>
                  <a:srgbClr val="000000"/>
                </a:solidFill>
                <a:effectLst/>
                <a:latin typeface="Aptos" panose="020B0004020202020204" pitchFamily="34" charset="0"/>
                <a:ea typeface="Times New Roman" panose="02020603050405020304" pitchFamily="18" charset="0"/>
              </a:rPr>
              <a:t>Franks, B. (2019, August 10). </a:t>
            </a:r>
            <a:r>
              <a:rPr lang="en-US" sz="1800" i="1" dirty="0">
                <a:solidFill>
                  <a:srgbClr val="000000"/>
                </a:solidFill>
                <a:effectLst/>
                <a:latin typeface="Aptos" panose="020B0004020202020204" pitchFamily="34" charset="0"/>
                <a:ea typeface="Times New Roman" panose="02020603050405020304" pitchFamily="18" charset="0"/>
              </a:rPr>
              <a:t>The Most Important Step Toward Ethical Analytics: Intentionality</a:t>
            </a:r>
            <a:r>
              <a:rPr lang="en-US" sz="1800" dirty="0">
                <a:solidFill>
                  <a:srgbClr val="000000"/>
                </a:solidFill>
                <a:effectLst/>
                <a:latin typeface="Aptos" panose="020B0004020202020204" pitchFamily="34" charset="0"/>
                <a:ea typeface="Times New Roman" panose="02020603050405020304" pitchFamily="18" charset="0"/>
              </a:rPr>
              <a:t>. LinkedIn. https://www.linkedin.com/pulse/most-important-step-toward-ethical-analytics-bill-franks/</a:t>
            </a:r>
            <a:endParaRPr lang="en-US" sz="1800" dirty="0">
              <a:effectLst/>
              <a:latin typeface="Times New Roman" panose="02020603050405020304" pitchFamily="18" charset="0"/>
              <a:ea typeface="Times New Roman" panose="02020603050405020304" pitchFamily="18" charset="0"/>
            </a:endParaRPr>
          </a:p>
          <a:p>
            <a:pPr marL="457200" marR="0" indent="-457200">
              <a:spcBef>
                <a:spcPts val="0"/>
              </a:spcBef>
              <a:spcAft>
                <a:spcPts val="1200"/>
              </a:spcAft>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Massenkoff</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M., &amp;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Wilmers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N. (2023, August). </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Rubbing Shoulders: Class Segregation in Daily Activities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[Review of </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Rubbing Shoulders: Class Segregation in Daily Activities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SSRN. https://papers.ssrn.com/sol3/papers.cfm?abstract_id=4516850#paper-citations-widget</a:t>
            </a:r>
          </a:p>
          <a:p>
            <a:pPr marL="457200" marR="0" indent="-457200">
              <a:spcBef>
                <a:spcPts val="0"/>
              </a:spcBef>
              <a:spcAft>
                <a:spcPts val="1200"/>
              </a:spcAft>
            </a:pP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Unnevehr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L. (2017, March). </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Economic Contribution of the Food and Beverage Industry</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Committee for Economic Development; The Conference Board. https://www.ced.org/pdf/Economic_Contribution_of_the_Food_and_Beverage_Industry.pdf</a:t>
            </a:r>
          </a:p>
          <a:p>
            <a:endParaRPr lang="en-US" dirty="0"/>
          </a:p>
        </p:txBody>
      </p:sp>
      <p:pic>
        <p:nvPicPr>
          <p:cNvPr id="31" name="Audio 30">
            <a:hlinkClick r:id="" action="ppaction://media"/>
            <a:extLst>
              <a:ext uri="{FF2B5EF4-FFF2-40B4-BE49-F238E27FC236}">
                <a16:creationId xmlns:a16="http://schemas.microsoft.com/office/drawing/2014/main" id="{3F0D48A8-9CB0-6435-B27C-E3B845856F7F}"/>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900390329"/>
      </p:ext>
    </p:extLst>
  </p:cSld>
  <p:clrMapOvr>
    <a:masterClrMapping/>
  </p:clrMapOvr>
  <mc:AlternateContent xmlns:mc="http://schemas.openxmlformats.org/markup-compatibility/2006">
    <mc:Choice xmlns:p14="http://schemas.microsoft.com/office/powerpoint/2010/main" Requires="p14">
      <p:transition spd="slow" p14:dur="2000" advTm="5678"/>
    </mc:Choice>
    <mc:Fallback>
      <p:transition spd="slow" advTm="56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1"/>
                </p:tgtEl>
              </p:cMediaNode>
            </p:audio>
          </p:childTnLst>
        </p:cTn>
      </p:par>
    </p:tnLst>
    <p:bldLst>
      <p:bldP spid="7" grpId="0"/>
      <p:bldP spid="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ork and knife with solid fill">
            <a:extLst>
              <a:ext uri="{FF2B5EF4-FFF2-40B4-BE49-F238E27FC236}">
                <a16:creationId xmlns:a16="http://schemas.microsoft.com/office/drawing/2014/main" id="{14AD52F8-6B95-6F78-4B3D-9184FA4C215B}"/>
              </a:ext>
            </a:extLst>
          </p:cNvPr>
          <p:cNvPicPr>
            <a:picLocks noGrp="1" noChangeAspect="1"/>
          </p:cNvPicPr>
          <p:nvPr>
            <p:ph idx="1"/>
          </p:nvPr>
        </p:nvPicPr>
        <p:blipFill>
          <a:blip r:embed="rId6">
            <a:extLst>
              <a:ext uri="{96DAC541-7B7A-43D3-8B79-37D633B846F1}">
                <asvg:svgBlip xmlns:asvg="http://schemas.microsoft.com/office/drawing/2016/SVG/main" r:embed="rId7"/>
              </a:ext>
            </a:extLst>
          </a:blip>
          <a:stretch>
            <a:fillRect/>
          </a:stretch>
        </p:blipFill>
        <p:spPr>
          <a:xfrm>
            <a:off x="5528918" y="1139124"/>
            <a:ext cx="6843252" cy="6843252"/>
          </a:xfrm>
        </p:spPr>
      </p:pic>
      <p:sp>
        <p:nvSpPr>
          <p:cNvPr id="2" name="Title 1">
            <a:extLst>
              <a:ext uri="{FF2B5EF4-FFF2-40B4-BE49-F238E27FC236}">
                <a16:creationId xmlns:a16="http://schemas.microsoft.com/office/drawing/2014/main" id="{FB4CD0BF-9F0C-6BA2-A041-B09883A6ADDF}"/>
              </a:ext>
            </a:extLst>
          </p:cNvPr>
          <p:cNvSpPr>
            <a:spLocks noGrp="1"/>
          </p:cNvSpPr>
          <p:nvPr>
            <p:ph type="title"/>
          </p:nvPr>
        </p:nvSpPr>
        <p:spPr>
          <a:xfrm>
            <a:off x="784342" y="476343"/>
            <a:ext cx="5311657" cy="1325563"/>
          </a:xfrm>
          <a:solidFill>
            <a:schemeClr val="bg1"/>
          </a:solidFill>
          <a:effectLst>
            <a:softEdge rad="215900"/>
          </a:effectLst>
        </p:spPr>
        <p:txBody>
          <a:bodyPr>
            <a:noAutofit/>
          </a:bodyPr>
          <a:lstStyle/>
          <a:p>
            <a:r>
              <a:rPr lang="en-US" sz="5400" dirty="0"/>
              <a:t>Table of Contents</a:t>
            </a:r>
          </a:p>
        </p:txBody>
      </p:sp>
      <p:sp>
        <p:nvSpPr>
          <p:cNvPr id="7" name="TextBox 6">
            <a:extLst>
              <a:ext uri="{FF2B5EF4-FFF2-40B4-BE49-F238E27FC236}">
                <a16:creationId xmlns:a16="http://schemas.microsoft.com/office/drawing/2014/main" id="{2A036086-BF53-0BEF-C26A-DDD926CEB9C2}"/>
              </a:ext>
            </a:extLst>
          </p:cNvPr>
          <p:cNvSpPr txBox="1"/>
          <p:nvPr/>
        </p:nvSpPr>
        <p:spPr>
          <a:xfrm>
            <a:off x="633215" y="1801906"/>
            <a:ext cx="5816208" cy="3600986"/>
          </a:xfrm>
          <a:prstGeom prst="rect">
            <a:avLst/>
          </a:prstGeom>
          <a:noFill/>
        </p:spPr>
        <p:txBody>
          <a:bodyPr wrap="none" rtlCol="0">
            <a:spAutoFit/>
          </a:bodyPr>
          <a:lstStyle/>
          <a:p>
            <a:pPr marL="285750" indent="-285750">
              <a:spcAft>
                <a:spcPts val="1200"/>
              </a:spcAft>
              <a:buFont typeface="Arial" panose="020B0604020202020204" pitchFamily="34" charset="0"/>
              <a:buChar char="•"/>
            </a:pPr>
            <a:r>
              <a:rPr lang="en-US" sz="2400" dirty="0"/>
              <a:t>Overview of the Restaurant Industry</a:t>
            </a:r>
          </a:p>
          <a:p>
            <a:pPr marL="285750" indent="-285750">
              <a:spcAft>
                <a:spcPts val="1200"/>
              </a:spcAft>
              <a:buFont typeface="Arial" panose="020B0604020202020204" pitchFamily="34" charset="0"/>
              <a:buChar char="•"/>
            </a:pPr>
            <a:r>
              <a:rPr lang="en-US" sz="2400" dirty="0"/>
              <a:t>Ethical Considerations</a:t>
            </a:r>
          </a:p>
          <a:p>
            <a:pPr marL="285750" indent="-285750">
              <a:spcAft>
                <a:spcPts val="1200"/>
              </a:spcAft>
              <a:buFont typeface="Arial" panose="020B0604020202020204" pitchFamily="34" charset="0"/>
              <a:buChar char="•"/>
            </a:pPr>
            <a:r>
              <a:rPr lang="en-US" sz="2400" dirty="0"/>
              <a:t>Hypotheses</a:t>
            </a:r>
          </a:p>
          <a:p>
            <a:pPr marL="285750" indent="-285750">
              <a:spcAft>
                <a:spcPts val="1200"/>
              </a:spcAft>
              <a:buFont typeface="Arial" panose="020B0604020202020204" pitchFamily="34" charset="0"/>
              <a:buChar char="•"/>
            </a:pPr>
            <a:r>
              <a:rPr lang="en-US" sz="2400" dirty="0"/>
              <a:t>Data</a:t>
            </a:r>
          </a:p>
          <a:p>
            <a:pPr marL="285750" indent="-285750">
              <a:spcAft>
                <a:spcPts val="1200"/>
              </a:spcAft>
              <a:buFont typeface="Arial" panose="020B0604020202020204" pitchFamily="34" charset="0"/>
              <a:buChar char="•"/>
            </a:pPr>
            <a:r>
              <a:rPr lang="en-US" sz="2400" dirty="0"/>
              <a:t>Tools and Techniques</a:t>
            </a:r>
          </a:p>
          <a:p>
            <a:pPr marL="285750" indent="-285750">
              <a:spcAft>
                <a:spcPts val="1200"/>
              </a:spcAft>
              <a:buFont typeface="Arial" panose="020B0604020202020204" pitchFamily="34" charset="0"/>
              <a:buChar char="•"/>
            </a:pPr>
            <a:r>
              <a:rPr lang="en-US" sz="2400" dirty="0"/>
              <a:t>Results</a:t>
            </a:r>
          </a:p>
          <a:p>
            <a:pPr marL="285750" indent="-285750">
              <a:spcAft>
                <a:spcPts val="1200"/>
              </a:spcAft>
              <a:buFont typeface="Arial" panose="020B0604020202020204" pitchFamily="34" charset="0"/>
              <a:buChar char="•"/>
            </a:pPr>
            <a:r>
              <a:rPr lang="en-US" sz="2400" dirty="0"/>
              <a:t>Recommendations and Future Research</a:t>
            </a:r>
            <a:endParaRPr lang="en-US" dirty="0"/>
          </a:p>
        </p:txBody>
      </p:sp>
      <p:cxnSp>
        <p:nvCxnSpPr>
          <p:cNvPr id="9" name="Straight Connector 8">
            <a:extLst>
              <a:ext uri="{FF2B5EF4-FFF2-40B4-BE49-F238E27FC236}">
                <a16:creationId xmlns:a16="http://schemas.microsoft.com/office/drawing/2014/main" id="{8C083260-52C6-48DA-FD95-BA217512B16D}"/>
              </a:ext>
            </a:extLst>
          </p:cNvPr>
          <p:cNvCxnSpPr/>
          <p:nvPr/>
        </p:nvCxnSpPr>
        <p:spPr>
          <a:xfrm>
            <a:off x="510988" y="1572700"/>
            <a:ext cx="5943600" cy="0"/>
          </a:xfrm>
          <a:prstGeom prst="line">
            <a:avLst/>
          </a:prstGeom>
          <a:ln w="47625"/>
        </p:spPr>
        <p:style>
          <a:lnRef idx="2">
            <a:schemeClr val="dk1"/>
          </a:lnRef>
          <a:fillRef idx="0">
            <a:schemeClr val="dk1"/>
          </a:fillRef>
          <a:effectRef idx="1">
            <a:schemeClr val="dk1"/>
          </a:effectRef>
          <a:fontRef idx="minor">
            <a:schemeClr val="tx1"/>
          </a:fontRef>
        </p:style>
      </p:cxnSp>
      <p:pic>
        <p:nvPicPr>
          <p:cNvPr id="6" name="Audio 5">
            <a:hlinkClick r:id="" action="ppaction://media"/>
            <a:extLst>
              <a:ext uri="{FF2B5EF4-FFF2-40B4-BE49-F238E27FC236}">
                <a16:creationId xmlns:a16="http://schemas.microsoft.com/office/drawing/2014/main" id="{3B265E91-0929-8D65-B825-DECB18F3D519}"/>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642773795"/>
      </p:ext>
    </p:extLst>
  </p:cSld>
  <p:clrMapOvr>
    <a:masterClrMapping/>
  </p:clrMapOvr>
  <mc:AlternateContent xmlns:mc="http://schemas.openxmlformats.org/markup-compatibility/2006">
    <mc:Choice xmlns:p14="http://schemas.microsoft.com/office/powerpoint/2010/main" Requires="p14">
      <p:transition spd="slow" p14:dur="2000" advTm="26718"/>
    </mc:Choice>
    <mc:Fallback>
      <p:transition spd="slow" advTm="26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right)">
                                      <p:cBhvr>
                                        <p:cTn id="16" dur="500"/>
                                        <p:tgtEl>
                                          <p:spTgt spid="2"/>
                                        </p:tgtEl>
                                      </p:cBhvr>
                                    </p:animEffect>
                                  </p:childTnLst>
                                </p:cTn>
                              </p:par>
                              <p:par>
                                <p:cTn id="17" presetID="22" presetClass="entr" presetSubtype="2"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right)">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500"/>
                                        <p:tgtEl>
                                          <p:spTgt spid="7">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Effect transition="in" filter="fade">
                                      <p:cBhvr>
                                        <p:cTn id="29" dur="500"/>
                                        <p:tgtEl>
                                          <p:spTgt spid="7">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2" end="2"/>
                                            </p:txEl>
                                          </p:spTgt>
                                        </p:tgtEl>
                                        <p:attrNameLst>
                                          <p:attrName>style.visibility</p:attrName>
                                        </p:attrNameLst>
                                      </p:cBhvr>
                                      <p:to>
                                        <p:strVal val="visible"/>
                                      </p:to>
                                    </p:set>
                                    <p:animEffect transition="in" filter="fade">
                                      <p:cBhvr>
                                        <p:cTn id="34" dur="500"/>
                                        <p:tgtEl>
                                          <p:spTgt spid="7">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animEffect transition="in" filter="fade">
                                      <p:cBhvr>
                                        <p:cTn id="39" dur="500"/>
                                        <p:tgtEl>
                                          <p:spTgt spid="7">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
                                            <p:txEl>
                                              <p:pRg st="4" end="4"/>
                                            </p:txEl>
                                          </p:spTgt>
                                        </p:tgtEl>
                                        <p:attrNameLst>
                                          <p:attrName>style.visibility</p:attrName>
                                        </p:attrNameLst>
                                      </p:cBhvr>
                                      <p:to>
                                        <p:strVal val="visible"/>
                                      </p:to>
                                    </p:set>
                                    <p:animEffect transition="in" filter="fade">
                                      <p:cBhvr>
                                        <p:cTn id="44" dur="500"/>
                                        <p:tgtEl>
                                          <p:spTgt spid="7">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
                                            <p:txEl>
                                              <p:pRg st="5" end="5"/>
                                            </p:txEl>
                                          </p:spTgt>
                                        </p:tgtEl>
                                        <p:attrNameLst>
                                          <p:attrName>style.visibility</p:attrName>
                                        </p:attrNameLst>
                                      </p:cBhvr>
                                      <p:to>
                                        <p:strVal val="visible"/>
                                      </p:to>
                                    </p:set>
                                    <p:animEffect transition="in" filter="fade">
                                      <p:cBhvr>
                                        <p:cTn id="49" dur="500"/>
                                        <p:tgtEl>
                                          <p:spTgt spid="7">
                                            <p:txEl>
                                              <p:pRg st="5" end="5"/>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xEl>
                                              <p:pRg st="6" end="6"/>
                                            </p:txEl>
                                          </p:spTgt>
                                        </p:tgtEl>
                                        <p:attrNameLst>
                                          <p:attrName>style.visibility</p:attrName>
                                        </p:attrNameLst>
                                      </p:cBhvr>
                                      <p:to>
                                        <p:strVal val="visible"/>
                                      </p:to>
                                    </p:set>
                                    <p:animEffect transition="in" filter="fade">
                                      <p:cBhvr>
                                        <p:cTn id="54" dur="500"/>
                                        <p:tgtEl>
                                          <p:spTgt spid="7">
                                            <p:txEl>
                                              <p:pRg st="6" end="6"/>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xit" presetSubtype="0" fill="hold" nodeType="clickEffect">
                                  <p:stCondLst>
                                    <p:cond delay="0"/>
                                  </p:stCondLst>
                                  <p:childTnLst>
                                    <p:animEffect transition="out" filter="fade">
                                      <p:cBhvr>
                                        <p:cTn id="58" dur="500"/>
                                        <p:tgtEl>
                                          <p:spTgt spid="5"/>
                                        </p:tgtEl>
                                      </p:cBhvr>
                                    </p:animEffect>
                                    <p:anim calcmode="lin" valueType="num">
                                      <p:cBhvr>
                                        <p:cTn id="59" dur="500"/>
                                        <p:tgtEl>
                                          <p:spTgt spid="5"/>
                                        </p:tgtEl>
                                        <p:attrNameLst>
                                          <p:attrName>ppt_x</p:attrName>
                                        </p:attrNameLst>
                                      </p:cBhvr>
                                      <p:tavLst>
                                        <p:tav tm="0">
                                          <p:val>
                                            <p:strVal val="ppt_x"/>
                                          </p:val>
                                        </p:tav>
                                        <p:tav tm="100000">
                                          <p:val>
                                            <p:strVal val="ppt_x"/>
                                          </p:val>
                                        </p:tav>
                                      </p:tavLst>
                                    </p:anim>
                                    <p:anim calcmode="lin" valueType="num">
                                      <p:cBhvr>
                                        <p:cTn id="60" dur="500"/>
                                        <p:tgtEl>
                                          <p:spTgt spid="5"/>
                                        </p:tgtEl>
                                        <p:attrNameLst>
                                          <p:attrName>ppt_y</p:attrName>
                                        </p:attrNameLst>
                                      </p:cBhvr>
                                      <p:tavLst>
                                        <p:tav tm="0">
                                          <p:val>
                                            <p:strVal val="ppt_y"/>
                                          </p:val>
                                        </p:tav>
                                        <p:tav tm="100000">
                                          <p:val>
                                            <p:strVal val="ppt_y+.1"/>
                                          </p:val>
                                        </p:tav>
                                      </p:tavLst>
                                    </p:anim>
                                    <p:set>
                                      <p:cBhvr>
                                        <p:cTn id="61" dur="1" fill="hold">
                                          <p:stCondLst>
                                            <p:cond delay="499"/>
                                          </p:stCondLst>
                                        </p:cTn>
                                        <p:tgtEl>
                                          <p:spTgt spid="5"/>
                                        </p:tgtEl>
                                        <p:attrNameLst>
                                          <p:attrName>style.visibility</p:attrName>
                                        </p:attrNameLst>
                                      </p:cBhvr>
                                      <p:to>
                                        <p:strVal val="hidden"/>
                                      </p:to>
                                    </p:set>
                                  </p:childTnLst>
                                </p:cTn>
                              </p:par>
                              <p:par>
                                <p:cTn id="62" presetID="42" presetClass="exit" presetSubtype="0" fill="hold" grpId="1" nodeType="withEffect">
                                  <p:stCondLst>
                                    <p:cond delay="0"/>
                                  </p:stCondLst>
                                  <p:childTnLst>
                                    <p:animEffect transition="out" filter="fade">
                                      <p:cBhvr>
                                        <p:cTn id="63" dur="500"/>
                                        <p:tgtEl>
                                          <p:spTgt spid="2"/>
                                        </p:tgtEl>
                                      </p:cBhvr>
                                    </p:animEffect>
                                    <p:anim calcmode="lin" valueType="num">
                                      <p:cBhvr>
                                        <p:cTn id="64" dur="500"/>
                                        <p:tgtEl>
                                          <p:spTgt spid="2"/>
                                        </p:tgtEl>
                                        <p:attrNameLst>
                                          <p:attrName>ppt_x</p:attrName>
                                        </p:attrNameLst>
                                      </p:cBhvr>
                                      <p:tavLst>
                                        <p:tav tm="0">
                                          <p:val>
                                            <p:strVal val="ppt_x"/>
                                          </p:val>
                                        </p:tav>
                                        <p:tav tm="100000">
                                          <p:val>
                                            <p:strVal val="ppt_x"/>
                                          </p:val>
                                        </p:tav>
                                      </p:tavLst>
                                    </p:anim>
                                    <p:anim calcmode="lin" valueType="num">
                                      <p:cBhvr>
                                        <p:cTn id="65" dur="500"/>
                                        <p:tgtEl>
                                          <p:spTgt spid="2"/>
                                        </p:tgtEl>
                                        <p:attrNameLst>
                                          <p:attrName>ppt_y</p:attrName>
                                        </p:attrNameLst>
                                      </p:cBhvr>
                                      <p:tavLst>
                                        <p:tav tm="0">
                                          <p:val>
                                            <p:strVal val="ppt_y"/>
                                          </p:val>
                                        </p:tav>
                                        <p:tav tm="100000">
                                          <p:val>
                                            <p:strVal val="ppt_y+.1"/>
                                          </p:val>
                                        </p:tav>
                                      </p:tavLst>
                                    </p:anim>
                                    <p:set>
                                      <p:cBhvr>
                                        <p:cTn id="66" dur="1" fill="hold">
                                          <p:stCondLst>
                                            <p:cond delay="499"/>
                                          </p:stCondLst>
                                        </p:cTn>
                                        <p:tgtEl>
                                          <p:spTgt spid="2"/>
                                        </p:tgtEl>
                                        <p:attrNameLst>
                                          <p:attrName>style.visibility</p:attrName>
                                        </p:attrNameLst>
                                      </p:cBhvr>
                                      <p:to>
                                        <p:strVal val="hidden"/>
                                      </p:to>
                                    </p:set>
                                  </p:childTnLst>
                                </p:cTn>
                              </p:par>
                              <p:par>
                                <p:cTn id="67" presetID="42" presetClass="exit" presetSubtype="0" fill="hold" nodeType="withEffect">
                                  <p:stCondLst>
                                    <p:cond delay="0"/>
                                  </p:stCondLst>
                                  <p:childTnLst>
                                    <p:animEffect transition="out" filter="fade">
                                      <p:cBhvr>
                                        <p:cTn id="68" dur="500"/>
                                        <p:tgtEl>
                                          <p:spTgt spid="9"/>
                                        </p:tgtEl>
                                      </p:cBhvr>
                                    </p:animEffect>
                                    <p:anim calcmode="lin" valueType="num">
                                      <p:cBhvr>
                                        <p:cTn id="69" dur="500"/>
                                        <p:tgtEl>
                                          <p:spTgt spid="9"/>
                                        </p:tgtEl>
                                        <p:attrNameLst>
                                          <p:attrName>ppt_x</p:attrName>
                                        </p:attrNameLst>
                                      </p:cBhvr>
                                      <p:tavLst>
                                        <p:tav tm="0">
                                          <p:val>
                                            <p:strVal val="ppt_x"/>
                                          </p:val>
                                        </p:tav>
                                        <p:tav tm="100000">
                                          <p:val>
                                            <p:strVal val="ppt_x"/>
                                          </p:val>
                                        </p:tav>
                                      </p:tavLst>
                                    </p:anim>
                                    <p:anim calcmode="lin" valueType="num">
                                      <p:cBhvr>
                                        <p:cTn id="70" dur="500"/>
                                        <p:tgtEl>
                                          <p:spTgt spid="9"/>
                                        </p:tgtEl>
                                        <p:attrNameLst>
                                          <p:attrName>ppt_y</p:attrName>
                                        </p:attrNameLst>
                                      </p:cBhvr>
                                      <p:tavLst>
                                        <p:tav tm="0">
                                          <p:val>
                                            <p:strVal val="ppt_y"/>
                                          </p:val>
                                        </p:tav>
                                        <p:tav tm="100000">
                                          <p:val>
                                            <p:strVal val="ppt_y+.1"/>
                                          </p:val>
                                        </p:tav>
                                      </p:tavLst>
                                    </p:anim>
                                    <p:set>
                                      <p:cBhvr>
                                        <p:cTn id="71" dur="1" fill="hold">
                                          <p:stCondLst>
                                            <p:cond delay="499"/>
                                          </p:stCondLst>
                                        </p:cTn>
                                        <p:tgtEl>
                                          <p:spTgt spid="9"/>
                                        </p:tgtEl>
                                        <p:attrNameLst>
                                          <p:attrName>style.visibility</p:attrName>
                                        </p:attrNameLst>
                                      </p:cBhvr>
                                      <p:to>
                                        <p:strVal val="hidden"/>
                                      </p:to>
                                    </p:set>
                                  </p:childTnLst>
                                </p:cTn>
                              </p:par>
                              <p:par>
                                <p:cTn id="72" presetID="42" presetClass="exit" presetSubtype="0" fill="hold" grpId="0" nodeType="withEffect">
                                  <p:stCondLst>
                                    <p:cond delay="0"/>
                                  </p:stCondLst>
                                  <p:childTnLst>
                                    <p:animEffect transition="out" filter="fade">
                                      <p:cBhvr>
                                        <p:cTn id="73" dur="500"/>
                                        <p:tgtEl>
                                          <p:spTgt spid="7">
                                            <p:txEl>
                                              <p:pRg st="0" end="0"/>
                                            </p:txEl>
                                          </p:spTgt>
                                        </p:tgtEl>
                                      </p:cBhvr>
                                    </p:animEffect>
                                    <p:anim calcmode="lin" valueType="num">
                                      <p:cBhvr>
                                        <p:cTn id="74" dur="500"/>
                                        <p:tgtEl>
                                          <p:spTgt spid="7">
                                            <p:txEl>
                                              <p:pRg st="0" end="0"/>
                                            </p:txEl>
                                          </p:spTgt>
                                        </p:tgtEl>
                                        <p:attrNameLst>
                                          <p:attrName>ppt_x</p:attrName>
                                        </p:attrNameLst>
                                      </p:cBhvr>
                                      <p:tavLst>
                                        <p:tav tm="0">
                                          <p:val>
                                            <p:strVal val="ppt_x"/>
                                          </p:val>
                                        </p:tav>
                                        <p:tav tm="100000">
                                          <p:val>
                                            <p:strVal val="ppt_x"/>
                                          </p:val>
                                        </p:tav>
                                      </p:tavLst>
                                    </p:anim>
                                    <p:anim calcmode="lin" valueType="num">
                                      <p:cBhvr>
                                        <p:cTn id="75" dur="500"/>
                                        <p:tgtEl>
                                          <p:spTgt spid="7">
                                            <p:txEl>
                                              <p:pRg st="0" end="0"/>
                                            </p:txEl>
                                          </p:spTgt>
                                        </p:tgtEl>
                                        <p:attrNameLst>
                                          <p:attrName>ppt_y</p:attrName>
                                        </p:attrNameLst>
                                      </p:cBhvr>
                                      <p:tavLst>
                                        <p:tav tm="0">
                                          <p:val>
                                            <p:strVal val="ppt_y"/>
                                          </p:val>
                                        </p:tav>
                                        <p:tav tm="100000">
                                          <p:val>
                                            <p:strVal val="ppt_y+.1"/>
                                          </p:val>
                                        </p:tav>
                                      </p:tavLst>
                                    </p:anim>
                                    <p:set>
                                      <p:cBhvr>
                                        <p:cTn id="76" dur="1" fill="hold">
                                          <p:stCondLst>
                                            <p:cond delay="499"/>
                                          </p:stCondLst>
                                        </p:cTn>
                                        <p:tgtEl>
                                          <p:spTgt spid="7">
                                            <p:txEl>
                                              <p:pRg st="0" end="0"/>
                                            </p:txEl>
                                          </p:spTgt>
                                        </p:tgtEl>
                                        <p:attrNameLst>
                                          <p:attrName>style.visibility</p:attrName>
                                        </p:attrNameLst>
                                      </p:cBhvr>
                                      <p:to>
                                        <p:strVal val="hidden"/>
                                      </p:to>
                                    </p:set>
                                  </p:childTnLst>
                                </p:cTn>
                              </p:par>
                              <p:par>
                                <p:cTn id="77" presetID="42" presetClass="exit" presetSubtype="0" fill="hold" grpId="0" nodeType="withEffect">
                                  <p:stCondLst>
                                    <p:cond delay="0"/>
                                  </p:stCondLst>
                                  <p:childTnLst>
                                    <p:animEffect transition="out" filter="fade">
                                      <p:cBhvr>
                                        <p:cTn id="78" dur="500"/>
                                        <p:tgtEl>
                                          <p:spTgt spid="7">
                                            <p:txEl>
                                              <p:pRg st="1" end="1"/>
                                            </p:txEl>
                                          </p:spTgt>
                                        </p:tgtEl>
                                      </p:cBhvr>
                                    </p:animEffect>
                                    <p:anim calcmode="lin" valueType="num">
                                      <p:cBhvr>
                                        <p:cTn id="79" dur="500"/>
                                        <p:tgtEl>
                                          <p:spTgt spid="7">
                                            <p:txEl>
                                              <p:pRg st="1" end="1"/>
                                            </p:txEl>
                                          </p:spTgt>
                                        </p:tgtEl>
                                        <p:attrNameLst>
                                          <p:attrName>ppt_x</p:attrName>
                                        </p:attrNameLst>
                                      </p:cBhvr>
                                      <p:tavLst>
                                        <p:tav tm="0">
                                          <p:val>
                                            <p:strVal val="ppt_x"/>
                                          </p:val>
                                        </p:tav>
                                        <p:tav tm="100000">
                                          <p:val>
                                            <p:strVal val="ppt_x"/>
                                          </p:val>
                                        </p:tav>
                                      </p:tavLst>
                                    </p:anim>
                                    <p:anim calcmode="lin" valueType="num">
                                      <p:cBhvr>
                                        <p:cTn id="80" dur="500"/>
                                        <p:tgtEl>
                                          <p:spTgt spid="7">
                                            <p:txEl>
                                              <p:pRg st="1" end="1"/>
                                            </p:txEl>
                                          </p:spTgt>
                                        </p:tgtEl>
                                        <p:attrNameLst>
                                          <p:attrName>ppt_y</p:attrName>
                                        </p:attrNameLst>
                                      </p:cBhvr>
                                      <p:tavLst>
                                        <p:tav tm="0">
                                          <p:val>
                                            <p:strVal val="ppt_y"/>
                                          </p:val>
                                        </p:tav>
                                        <p:tav tm="100000">
                                          <p:val>
                                            <p:strVal val="ppt_y+.1"/>
                                          </p:val>
                                        </p:tav>
                                      </p:tavLst>
                                    </p:anim>
                                    <p:set>
                                      <p:cBhvr>
                                        <p:cTn id="81" dur="1" fill="hold">
                                          <p:stCondLst>
                                            <p:cond delay="499"/>
                                          </p:stCondLst>
                                        </p:cTn>
                                        <p:tgtEl>
                                          <p:spTgt spid="7">
                                            <p:txEl>
                                              <p:pRg st="1" end="1"/>
                                            </p:txEl>
                                          </p:spTgt>
                                        </p:tgtEl>
                                        <p:attrNameLst>
                                          <p:attrName>style.visibility</p:attrName>
                                        </p:attrNameLst>
                                      </p:cBhvr>
                                      <p:to>
                                        <p:strVal val="hidden"/>
                                      </p:to>
                                    </p:set>
                                  </p:childTnLst>
                                </p:cTn>
                              </p:par>
                              <p:par>
                                <p:cTn id="82" presetID="42" presetClass="exit" presetSubtype="0" fill="hold" grpId="0" nodeType="withEffect">
                                  <p:stCondLst>
                                    <p:cond delay="0"/>
                                  </p:stCondLst>
                                  <p:childTnLst>
                                    <p:animEffect transition="out" filter="fade">
                                      <p:cBhvr>
                                        <p:cTn id="83" dur="500"/>
                                        <p:tgtEl>
                                          <p:spTgt spid="7">
                                            <p:txEl>
                                              <p:pRg st="2" end="2"/>
                                            </p:txEl>
                                          </p:spTgt>
                                        </p:tgtEl>
                                      </p:cBhvr>
                                    </p:animEffect>
                                    <p:anim calcmode="lin" valueType="num">
                                      <p:cBhvr>
                                        <p:cTn id="84" dur="500"/>
                                        <p:tgtEl>
                                          <p:spTgt spid="7">
                                            <p:txEl>
                                              <p:pRg st="2" end="2"/>
                                            </p:txEl>
                                          </p:spTgt>
                                        </p:tgtEl>
                                        <p:attrNameLst>
                                          <p:attrName>ppt_x</p:attrName>
                                        </p:attrNameLst>
                                      </p:cBhvr>
                                      <p:tavLst>
                                        <p:tav tm="0">
                                          <p:val>
                                            <p:strVal val="ppt_x"/>
                                          </p:val>
                                        </p:tav>
                                        <p:tav tm="100000">
                                          <p:val>
                                            <p:strVal val="ppt_x"/>
                                          </p:val>
                                        </p:tav>
                                      </p:tavLst>
                                    </p:anim>
                                    <p:anim calcmode="lin" valueType="num">
                                      <p:cBhvr>
                                        <p:cTn id="85" dur="500"/>
                                        <p:tgtEl>
                                          <p:spTgt spid="7">
                                            <p:txEl>
                                              <p:pRg st="2" end="2"/>
                                            </p:txEl>
                                          </p:spTgt>
                                        </p:tgtEl>
                                        <p:attrNameLst>
                                          <p:attrName>ppt_y</p:attrName>
                                        </p:attrNameLst>
                                      </p:cBhvr>
                                      <p:tavLst>
                                        <p:tav tm="0">
                                          <p:val>
                                            <p:strVal val="ppt_y"/>
                                          </p:val>
                                        </p:tav>
                                        <p:tav tm="100000">
                                          <p:val>
                                            <p:strVal val="ppt_y+.1"/>
                                          </p:val>
                                        </p:tav>
                                      </p:tavLst>
                                    </p:anim>
                                    <p:set>
                                      <p:cBhvr>
                                        <p:cTn id="86" dur="1" fill="hold">
                                          <p:stCondLst>
                                            <p:cond delay="499"/>
                                          </p:stCondLst>
                                        </p:cTn>
                                        <p:tgtEl>
                                          <p:spTgt spid="7">
                                            <p:txEl>
                                              <p:pRg st="2" end="2"/>
                                            </p:txEl>
                                          </p:spTgt>
                                        </p:tgtEl>
                                        <p:attrNameLst>
                                          <p:attrName>style.visibility</p:attrName>
                                        </p:attrNameLst>
                                      </p:cBhvr>
                                      <p:to>
                                        <p:strVal val="hidden"/>
                                      </p:to>
                                    </p:set>
                                  </p:childTnLst>
                                </p:cTn>
                              </p:par>
                              <p:par>
                                <p:cTn id="87" presetID="42" presetClass="exit" presetSubtype="0" fill="hold" grpId="0" nodeType="withEffect">
                                  <p:stCondLst>
                                    <p:cond delay="0"/>
                                  </p:stCondLst>
                                  <p:childTnLst>
                                    <p:animEffect transition="out" filter="fade">
                                      <p:cBhvr>
                                        <p:cTn id="88" dur="500"/>
                                        <p:tgtEl>
                                          <p:spTgt spid="7">
                                            <p:txEl>
                                              <p:pRg st="3" end="3"/>
                                            </p:txEl>
                                          </p:spTgt>
                                        </p:tgtEl>
                                      </p:cBhvr>
                                    </p:animEffect>
                                    <p:anim calcmode="lin" valueType="num">
                                      <p:cBhvr>
                                        <p:cTn id="89" dur="500"/>
                                        <p:tgtEl>
                                          <p:spTgt spid="7">
                                            <p:txEl>
                                              <p:pRg st="3" end="3"/>
                                            </p:txEl>
                                          </p:spTgt>
                                        </p:tgtEl>
                                        <p:attrNameLst>
                                          <p:attrName>ppt_x</p:attrName>
                                        </p:attrNameLst>
                                      </p:cBhvr>
                                      <p:tavLst>
                                        <p:tav tm="0">
                                          <p:val>
                                            <p:strVal val="ppt_x"/>
                                          </p:val>
                                        </p:tav>
                                        <p:tav tm="100000">
                                          <p:val>
                                            <p:strVal val="ppt_x"/>
                                          </p:val>
                                        </p:tav>
                                      </p:tavLst>
                                    </p:anim>
                                    <p:anim calcmode="lin" valueType="num">
                                      <p:cBhvr>
                                        <p:cTn id="90" dur="500"/>
                                        <p:tgtEl>
                                          <p:spTgt spid="7">
                                            <p:txEl>
                                              <p:pRg st="3" end="3"/>
                                            </p:txEl>
                                          </p:spTgt>
                                        </p:tgtEl>
                                        <p:attrNameLst>
                                          <p:attrName>ppt_y</p:attrName>
                                        </p:attrNameLst>
                                      </p:cBhvr>
                                      <p:tavLst>
                                        <p:tav tm="0">
                                          <p:val>
                                            <p:strVal val="ppt_y"/>
                                          </p:val>
                                        </p:tav>
                                        <p:tav tm="100000">
                                          <p:val>
                                            <p:strVal val="ppt_y+.1"/>
                                          </p:val>
                                        </p:tav>
                                      </p:tavLst>
                                    </p:anim>
                                    <p:set>
                                      <p:cBhvr>
                                        <p:cTn id="91" dur="1" fill="hold">
                                          <p:stCondLst>
                                            <p:cond delay="499"/>
                                          </p:stCondLst>
                                        </p:cTn>
                                        <p:tgtEl>
                                          <p:spTgt spid="7">
                                            <p:txEl>
                                              <p:pRg st="3" end="3"/>
                                            </p:txEl>
                                          </p:spTgt>
                                        </p:tgtEl>
                                        <p:attrNameLst>
                                          <p:attrName>style.visibility</p:attrName>
                                        </p:attrNameLst>
                                      </p:cBhvr>
                                      <p:to>
                                        <p:strVal val="hidden"/>
                                      </p:to>
                                    </p:set>
                                  </p:childTnLst>
                                </p:cTn>
                              </p:par>
                              <p:par>
                                <p:cTn id="92" presetID="42" presetClass="exit" presetSubtype="0" fill="hold" grpId="0" nodeType="withEffect">
                                  <p:stCondLst>
                                    <p:cond delay="0"/>
                                  </p:stCondLst>
                                  <p:childTnLst>
                                    <p:animEffect transition="out" filter="fade">
                                      <p:cBhvr>
                                        <p:cTn id="93" dur="500"/>
                                        <p:tgtEl>
                                          <p:spTgt spid="7">
                                            <p:txEl>
                                              <p:pRg st="4" end="4"/>
                                            </p:txEl>
                                          </p:spTgt>
                                        </p:tgtEl>
                                      </p:cBhvr>
                                    </p:animEffect>
                                    <p:anim calcmode="lin" valueType="num">
                                      <p:cBhvr>
                                        <p:cTn id="94" dur="500"/>
                                        <p:tgtEl>
                                          <p:spTgt spid="7">
                                            <p:txEl>
                                              <p:pRg st="4" end="4"/>
                                            </p:txEl>
                                          </p:spTgt>
                                        </p:tgtEl>
                                        <p:attrNameLst>
                                          <p:attrName>ppt_x</p:attrName>
                                        </p:attrNameLst>
                                      </p:cBhvr>
                                      <p:tavLst>
                                        <p:tav tm="0">
                                          <p:val>
                                            <p:strVal val="ppt_x"/>
                                          </p:val>
                                        </p:tav>
                                        <p:tav tm="100000">
                                          <p:val>
                                            <p:strVal val="ppt_x"/>
                                          </p:val>
                                        </p:tav>
                                      </p:tavLst>
                                    </p:anim>
                                    <p:anim calcmode="lin" valueType="num">
                                      <p:cBhvr>
                                        <p:cTn id="95" dur="500"/>
                                        <p:tgtEl>
                                          <p:spTgt spid="7">
                                            <p:txEl>
                                              <p:pRg st="4" end="4"/>
                                            </p:txEl>
                                          </p:spTgt>
                                        </p:tgtEl>
                                        <p:attrNameLst>
                                          <p:attrName>ppt_y</p:attrName>
                                        </p:attrNameLst>
                                      </p:cBhvr>
                                      <p:tavLst>
                                        <p:tav tm="0">
                                          <p:val>
                                            <p:strVal val="ppt_y"/>
                                          </p:val>
                                        </p:tav>
                                        <p:tav tm="100000">
                                          <p:val>
                                            <p:strVal val="ppt_y+.1"/>
                                          </p:val>
                                        </p:tav>
                                      </p:tavLst>
                                    </p:anim>
                                    <p:set>
                                      <p:cBhvr>
                                        <p:cTn id="96" dur="1" fill="hold">
                                          <p:stCondLst>
                                            <p:cond delay="499"/>
                                          </p:stCondLst>
                                        </p:cTn>
                                        <p:tgtEl>
                                          <p:spTgt spid="7">
                                            <p:txEl>
                                              <p:pRg st="4" end="4"/>
                                            </p:txEl>
                                          </p:spTgt>
                                        </p:tgtEl>
                                        <p:attrNameLst>
                                          <p:attrName>style.visibility</p:attrName>
                                        </p:attrNameLst>
                                      </p:cBhvr>
                                      <p:to>
                                        <p:strVal val="hidden"/>
                                      </p:to>
                                    </p:set>
                                  </p:childTnLst>
                                </p:cTn>
                              </p:par>
                              <p:par>
                                <p:cTn id="97" presetID="42" presetClass="exit" presetSubtype="0" fill="hold" grpId="0" nodeType="withEffect">
                                  <p:stCondLst>
                                    <p:cond delay="0"/>
                                  </p:stCondLst>
                                  <p:childTnLst>
                                    <p:animEffect transition="out" filter="fade">
                                      <p:cBhvr>
                                        <p:cTn id="98" dur="500"/>
                                        <p:tgtEl>
                                          <p:spTgt spid="7">
                                            <p:txEl>
                                              <p:pRg st="5" end="5"/>
                                            </p:txEl>
                                          </p:spTgt>
                                        </p:tgtEl>
                                      </p:cBhvr>
                                    </p:animEffect>
                                    <p:anim calcmode="lin" valueType="num">
                                      <p:cBhvr>
                                        <p:cTn id="99" dur="500"/>
                                        <p:tgtEl>
                                          <p:spTgt spid="7">
                                            <p:txEl>
                                              <p:pRg st="5" end="5"/>
                                            </p:txEl>
                                          </p:spTgt>
                                        </p:tgtEl>
                                        <p:attrNameLst>
                                          <p:attrName>ppt_x</p:attrName>
                                        </p:attrNameLst>
                                      </p:cBhvr>
                                      <p:tavLst>
                                        <p:tav tm="0">
                                          <p:val>
                                            <p:strVal val="ppt_x"/>
                                          </p:val>
                                        </p:tav>
                                        <p:tav tm="100000">
                                          <p:val>
                                            <p:strVal val="ppt_x"/>
                                          </p:val>
                                        </p:tav>
                                      </p:tavLst>
                                    </p:anim>
                                    <p:anim calcmode="lin" valueType="num">
                                      <p:cBhvr>
                                        <p:cTn id="100" dur="500"/>
                                        <p:tgtEl>
                                          <p:spTgt spid="7">
                                            <p:txEl>
                                              <p:pRg st="5" end="5"/>
                                            </p:txEl>
                                          </p:spTgt>
                                        </p:tgtEl>
                                        <p:attrNameLst>
                                          <p:attrName>ppt_y</p:attrName>
                                        </p:attrNameLst>
                                      </p:cBhvr>
                                      <p:tavLst>
                                        <p:tav tm="0">
                                          <p:val>
                                            <p:strVal val="ppt_y"/>
                                          </p:val>
                                        </p:tav>
                                        <p:tav tm="100000">
                                          <p:val>
                                            <p:strVal val="ppt_y+.1"/>
                                          </p:val>
                                        </p:tav>
                                      </p:tavLst>
                                    </p:anim>
                                    <p:set>
                                      <p:cBhvr>
                                        <p:cTn id="101" dur="1" fill="hold">
                                          <p:stCondLst>
                                            <p:cond delay="499"/>
                                          </p:stCondLst>
                                        </p:cTn>
                                        <p:tgtEl>
                                          <p:spTgt spid="7">
                                            <p:txEl>
                                              <p:pRg st="5" end="5"/>
                                            </p:txEl>
                                          </p:spTgt>
                                        </p:tgtEl>
                                        <p:attrNameLst>
                                          <p:attrName>style.visibility</p:attrName>
                                        </p:attrNameLst>
                                      </p:cBhvr>
                                      <p:to>
                                        <p:strVal val="hidden"/>
                                      </p:to>
                                    </p:set>
                                  </p:childTnLst>
                                </p:cTn>
                              </p:par>
                              <p:par>
                                <p:cTn id="102" presetID="42" presetClass="exit" presetSubtype="0" fill="hold" grpId="0" nodeType="withEffect">
                                  <p:stCondLst>
                                    <p:cond delay="0"/>
                                  </p:stCondLst>
                                  <p:childTnLst>
                                    <p:animEffect transition="out" filter="fade">
                                      <p:cBhvr>
                                        <p:cTn id="103" dur="500"/>
                                        <p:tgtEl>
                                          <p:spTgt spid="7">
                                            <p:txEl>
                                              <p:pRg st="6" end="6"/>
                                            </p:txEl>
                                          </p:spTgt>
                                        </p:tgtEl>
                                      </p:cBhvr>
                                    </p:animEffect>
                                    <p:anim calcmode="lin" valueType="num">
                                      <p:cBhvr>
                                        <p:cTn id="104" dur="500"/>
                                        <p:tgtEl>
                                          <p:spTgt spid="7">
                                            <p:txEl>
                                              <p:pRg st="6" end="6"/>
                                            </p:txEl>
                                          </p:spTgt>
                                        </p:tgtEl>
                                        <p:attrNameLst>
                                          <p:attrName>ppt_x</p:attrName>
                                        </p:attrNameLst>
                                      </p:cBhvr>
                                      <p:tavLst>
                                        <p:tav tm="0">
                                          <p:val>
                                            <p:strVal val="ppt_x"/>
                                          </p:val>
                                        </p:tav>
                                        <p:tav tm="100000">
                                          <p:val>
                                            <p:strVal val="ppt_x"/>
                                          </p:val>
                                        </p:tav>
                                      </p:tavLst>
                                    </p:anim>
                                    <p:anim calcmode="lin" valueType="num">
                                      <p:cBhvr>
                                        <p:cTn id="105" dur="500"/>
                                        <p:tgtEl>
                                          <p:spTgt spid="7">
                                            <p:txEl>
                                              <p:pRg st="6" end="6"/>
                                            </p:txEl>
                                          </p:spTgt>
                                        </p:tgtEl>
                                        <p:attrNameLst>
                                          <p:attrName>ppt_y</p:attrName>
                                        </p:attrNameLst>
                                      </p:cBhvr>
                                      <p:tavLst>
                                        <p:tav tm="0">
                                          <p:val>
                                            <p:strVal val="ppt_y"/>
                                          </p:val>
                                        </p:tav>
                                        <p:tav tm="100000">
                                          <p:val>
                                            <p:strVal val="ppt_y+.1"/>
                                          </p:val>
                                        </p:tav>
                                      </p:tavLst>
                                    </p:anim>
                                    <p:set>
                                      <p:cBhvr>
                                        <p:cTn id="106" dur="1" fill="hold">
                                          <p:stCondLst>
                                            <p:cond delay="499"/>
                                          </p:stCondLst>
                                        </p:cTn>
                                        <p:tgtEl>
                                          <p:spTgt spid="7">
                                            <p:txEl>
                                              <p:pRg st="6" end="6"/>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7" fill="hold" display="0">
                  <p:stCondLst>
                    <p:cond delay="indefinite"/>
                  </p:stCondLst>
                  <p:endCondLst>
                    <p:cond evt="onStopAudio" delay="0">
                      <p:tgtEl>
                        <p:sldTgt/>
                      </p:tgtEl>
                    </p:cond>
                  </p:endCondLst>
                </p:cTn>
                <p:tgtEl>
                  <p:spTgt spid="6"/>
                </p:tgtEl>
              </p:cMediaNode>
            </p:audio>
          </p:childTnLst>
        </p:cTn>
      </p:par>
    </p:tnLst>
    <p:bldLst>
      <p:bldP spid="2" grpId="0" animBg="1"/>
      <p:bldP spid="2" grpId="1" animBg="1"/>
      <p:bldP spid="7"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Wine Clink GIF">
            <a:extLst>
              <a:ext uri="{FF2B5EF4-FFF2-40B4-BE49-F238E27FC236}">
                <a16:creationId xmlns:a16="http://schemas.microsoft.com/office/drawing/2014/main" id="{3EDF0203-FA40-ABB5-9A76-485453FE95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5579" y="-1175299"/>
            <a:ext cx="5940836" cy="79211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3E7599-CF65-BB07-3B35-CA9E6749A329}"/>
              </a:ext>
            </a:extLst>
          </p:cNvPr>
          <p:cNvSpPr txBox="1"/>
          <p:nvPr/>
        </p:nvSpPr>
        <p:spPr>
          <a:xfrm>
            <a:off x="2096552" y="5071807"/>
            <a:ext cx="8658076" cy="646331"/>
          </a:xfrm>
          <a:prstGeom prst="rect">
            <a:avLst/>
          </a:prstGeom>
          <a:noFill/>
        </p:spPr>
        <p:txBody>
          <a:bodyPr wrap="none" rtlCol="0">
            <a:spAutoFit/>
          </a:bodyPr>
          <a:lstStyle/>
          <a:p>
            <a:r>
              <a:rPr lang="en-US" sz="3600" dirty="0"/>
              <a:t>Human Connection = Stronger Community</a:t>
            </a:r>
          </a:p>
        </p:txBody>
      </p:sp>
      <p:grpSp>
        <p:nvGrpSpPr>
          <p:cNvPr id="28" name="Group 27">
            <a:extLst>
              <a:ext uri="{FF2B5EF4-FFF2-40B4-BE49-F238E27FC236}">
                <a16:creationId xmlns:a16="http://schemas.microsoft.com/office/drawing/2014/main" id="{F421AD30-BB08-1EF8-B130-DEB045515CCB}"/>
              </a:ext>
            </a:extLst>
          </p:cNvPr>
          <p:cNvGrpSpPr/>
          <p:nvPr/>
        </p:nvGrpSpPr>
        <p:grpSpPr>
          <a:xfrm>
            <a:off x="266697" y="537885"/>
            <a:ext cx="11658600" cy="1029645"/>
            <a:chOff x="266697" y="537885"/>
            <a:chExt cx="11658600" cy="1029645"/>
          </a:xfrm>
        </p:grpSpPr>
        <p:sp>
          <p:nvSpPr>
            <p:cNvPr id="26" name="Title 1">
              <a:extLst>
                <a:ext uri="{FF2B5EF4-FFF2-40B4-BE49-F238E27FC236}">
                  <a16:creationId xmlns:a16="http://schemas.microsoft.com/office/drawing/2014/main" id="{64C10F83-8280-2769-FB75-B60A683793E7}"/>
                </a:ext>
              </a:extLst>
            </p:cNvPr>
            <p:cNvSpPr txBox="1">
              <a:spLocks/>
            </p:cNvSpPr>
            <p:nvPr/>
          </p:nvSpPr>
          <p:spPr>
            <a:xfrm>
              <a:off x="266697" y="537885"/>
              <a:ext cx="11658600" cy="1029645"/>
            </a:xfrm>
            <a:prstGeom prst="rect">
              <a:avLst/>
            </a:prstGeom>
            <a:solidFill>
              <a:schemeClr val="bg1"/>
            </a:solidFill>
            <a:effectLst>
              <a:softEdge rad="63500"/>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t>Overview of the Restaurant Industry</a:t>
              </a:r>
            </a:p>
          </p:txBody>
        </p:sp>
        <p:cxnSp>
          <p:nvCxnSpPr>
            <p:cNvPr id="27" name="Straight Connector 26">
              <a:extLst>
                <a:ext uri="{FF2B5EF4-FFF2-40B4-BE49-F238E27FC236}">
                  <a16:creationId xmlns:a16="http://schemas.microsoft.com/office/drawing/2014/main" id="{6B9DDE46-4999-990D-0629-FFE9A43FD68A}"/>
                </a:ext>
              </a:extLst>
            </p:cNvPr>
            <p:cNvCxnSpPr>
              <a:cxnSpLocks/>
            </p:cNvCxnSpPr>
            <p:nvPr/>
          </p:nvCxnSpPr>
          <p:spPr>
            <a:xfrm>
              <a:off x="651162" y="1567530"/>
              <a:ext cx="10758056" cy="0"/>
            </a:xfrm>
            <a:prstGeom prst="line">
              <a:avLst/>
            </a:prstGeom>
            <a:ln w="47625"/>
          </p:spPr>
          <p:style>
            <a:lnRef idx="2">
              <a:schemeClr val="dk1"/>
            </a:lnRef>
            <a:fillRef idx="0">
              <a:schemeClr val="dk1"/>
            </a:fillRef>
            <a:effectRef idx="1">
              <a:schemeClr val="dk1"/>
            </a:effectRef>
            <a:fontRef idx="minor">
              <a:schemeClr val="tx1"/>
            </a:fontRef>
          </p:style>
        </p:cxnSp>
      </p:grpSp>
      <p:sp>
        <p:nvSpPr>
          <p:cNvPr id="31" name="TextBox 30">
            <a:extLst>
              <a:ext uri="{FF2B5EF4-FFF2-40B4-BE49-F238E27FC236}">
                <a16:creationId xmlns:a16="http://schemas.microsoft.com/office/drawing/2014/main" id="{A161D07C-097E-B5DA-BAE7-AB915CD868A0}"/>
              </a:ext>
            </a:extLst>
          </p:cNvPr>
          <p:cNvSpPr txBox="1"/>
          <p:nvPr/>
        </p:nvSpPr>
        <p:spPr>
          <a:xfrm>
            <a:off x="860211" y="2274009"/>
            <a:ext cx="2191626" cy="646331"/>
          </a:xfrm>
          <a:prstGeom prst="rect">
            <a:avLst/>
          </a:prstGeom>
          <a:noFill/>
        </p:spPr>
        <p:txBody>
          <a:bodyPr wrap="none" rtlCol="0">
            <a:spAutoFit/>
          </a:bodyPr>
          <a:lstStyle/>
          <a:p>
            <a:r>
              <a:rPr lang="en-US" sz="3600" dirty="0"/>
              <a:t>Inclusivity</a:t>
            </a:r>
          </a:p>
        </p:txBody>
      </p:sp>
      <p:sp>
        <p:nvSpPr>
          <p:cNvPr id="32" name="TextBox 31">
            <a:extLst>
              <a:ext uri="{FF2B5EF4-FFF2-40B4-BE49-F238E27FC236}">
                <a16:creationId xmlns:a16="http://schemas.microsoft.com/office/drawing/2014/main" id="{0CF5C6D1-116E-6479-C9DC-24BEF67DE3AE}"/>
              </a:ext>
            </a:extLst>
          </p:cNvPr>
          <p:cNvSpPr txBox="1"/>
          <p:nvPr/>
        </p:nvSpPr>
        <p:spPr>
          <a:xfrm>
            <a:off x="8803533" y="2274009"/>
            <a:ext cx="2151551" cy="646331"/>
          </a:xfrm>
          <a:prstGeom prst="rect">
            <a:avLst/>
          </a:prstGeom>
          <a:noFill/>
        </p:spPr>
        <p:txBody>
          <a:bodyPr wrap="none" rtlCol="0">
            <a:spAutoFit/>
          </a:bodyPr>
          <a:lstStyle/>
          <a:p>
            <a:r>
              <a:rPr lang="en-US" sz="3600" dirty="0"/>
              <a:t>Belonging</a:t>
            </a:r>
          </a:p>
        </p:txBody>
      </p:sp>
      <p:pic>
        <p:nvPicPr>
          <p:cNvPr id="33" name="Picture 32">
            <a:extLst>
              <a:ext uri="{FF2B5EF4-FFF2-40B4-BE49-F238E27FC236}">
                <a16:creationId xmlns:a16="http://schemas.microsoft.com/office/drawing/2014/main" id="{0203C7B6-6FAE-2C45-6738-C1C26B096DF7}"/>
              </a:ext>
            </a:extLst>
          </p:cNvPr>
          <p:cNvPicPr>
            <a:picLocks noChangeAspect="1"/>
          </p:cNvPicPr>
          <p:nvPr/>
        </p:nvPicPr>
        <p:blipFill>
          <a:blip r:embed="rId7"/>
          <a:stretch>
            <a:fillRect/>
          </a:stretch>
        </p:blipFill>
        <p:spPr>
          <a:xfrm>
            <a:off x="969680" y="1895807"/>
            <a:ext cx="9884122" cy="4179572"/>
          </a:xfrm>
          <a:prstGeom prst="rect">
            <a:avLst/>
          </a:prstGeom>
        </p:spPr>
      </p:pic>
      <p:pic>
        <p:nvPicPr>
          <p:cNvPr id="34" name="Picture 33">
            <a:extLst>
              <a:ext uri="{FF2B5EF4-FFF2-40B4-BE49-F238E27FC236}">
                <a16:creationId xmlns:a16="http://schemas.microsoft.com/office/drawing/2014/main" id="{6FEADDB7-42CA-08D0-52D3-EE5C6212F50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69680" y="1988953"/>
            <a:ext cx="9784948" cy="4179571"/>
          </a:xfrm>
          <a:prstGeom prst="rect">
            <a:avLst/>
          </a:prstGeom>
        </p:spPr>
      </p:pic>
      <p:pic>
        <p:nvPicPr>
          <p:cNvPr id="15" name="Audio 14">
            <a:hlinkClick r:id="" action="ppaction://media"/>
            <a:extLst>
              <a:ext uri="{FF2B5EF4-FFF2-40B4-BE49-F238E27FC236}">
                <a16:creationId xmlns:a16="http://schemas.microsoft.com/office/drawing/2014/main" id="{C7927DB9-5A3F-07F0-A487-0909C03493BC}"/>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536806788"/>
      </p:ext>
    </p:extLst>
  </p:cSld>
  <p:clrMapOvr>
    <a:masterClrMapping/>
  </p:clrMapOvr>
  <mc:AlternateContent xmlns:mc="http://schemas.openxmlformats.org/markup-compatibility/2006">
    <mc:Choice xmlns:p14="http://schemas.microsoft.com/office/powerpoint/2010/main" Requires="p14">
      <p:transition spd="slow" p14:dur="2000" advTm="102416"/>
    </mc:Choice>
    <mc:Fallback>
      <p:transition spd="slow" advTm="102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right)">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animEffect transition="in" filter="fade">
                                      <p:cBhvr>
                                        <p:cTn id="29" dur="500"/>
                                        <p:tgtEl>
                                          <p:spTgt spid="10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31"/>
                                        </p:tgtEl>
                                      </p:cBhvr>
                                    </p:animEffect>
                                    <p:set>
                                      <p:cBhvr>
                                        <p:cTn id="34" dur="1" fill="hold">
                                          <p:stCondLst>
                                            <p:cond delay="499"/>
                                          </p:stCondLst>
                                        </p:cTn>
                                        <p:tgtEl>
                                          <p:spTgt spid="31"/>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32"/>
                                        </p:tgtEl>
                                      </p:cBhvr>
                                    </p:animEffect>
                                    <p:set>
                                      <p:cBhvr>
                                        <p:cTn id="37" dur="1" fill="hold">
                                          <p:stCondLst>
                                            <p:cond delay="499"/>
                                          </p:stCondLst>
                                        </p:cTn>
                                        <p:tgtEl>
                                          <p:spTgt spid="32"/>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5"/>
                                        </p:tgtEl>
                                      </p:cBhvr>
                                    </p:animEffect>
                                    <p:set>
                                      <p:cBhvr>
                                        <p:cTn id="40" dur="1" fill="hold">
                                          <p:stCondLst>
                                            <p:cond delay="499"/>
                                          </p:stCondLst>
                                        </p:cTn>
                                        <p:tgtEl>
                                          <p:spTgt spid="5"/>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028"/>
                                        </p:tgtEl>
                                      </p:cBhvr>
                                    </p:animEffect>
                                    <p:set>
                                      <p:cBhvr>
                                        <p:cTn id="43" dur="1" fill="hold">
                                          <p:stCondLst>
                                            <p:cond delay="499"/>
                                          </p:stCondLst>
                                        </p:cTn>
                                        <p:tgtEl>
                                          <p:spTgt spid="1028"/>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34"/>
                                        </p:tgtEl>
                                      </p:cBhvr>
                                    </p:animEffect>
                                    <p:set>
                                      <p:cBhvr>
                                        <p:cTn id="53" dur="1" fill="hold">
                                          <p:stCondLst>
                                            <p:cond delay="499"/>
                                          </p:stCondLst>
                                        </p:cTn>
                                        <p:tgtEl>
                                          <p:spTgt spid="34"/>
                                        </p:tgtEl>
                                        <p:attrNameLst>
                                          <p:attrName>style.visibility</p:attrName>
                                        </p:attrNameLst>
                                      </p:cBhvr>
                                      <p:to>
                                        <p:strVal val="hidden"/>
                                      </p:to>
                                    </p:set>
                                  </p:childTnLst>
                                </p:cTn>
                              </p:par>
                              <p:par>
                                <p:cTn id="54" presetID="10" presetClass="entr" presetSubtype="0" fill="hold"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xit" presetSubtype="0" fill="hold" nodeType="withEffect">
                                  <p:stCondLst>
                                    <p:cond delay="0"/>
                                  </p:stCondLst>
                                  <p:childTnLst>
                                    <p:animEffect transition="out" filter="fade">
                                      <p:cBhvr>
                                        <p:cTn id="58" dur="500"/>
                                        <p:tgtEl>
                                          <p:spTgt spid="34"/>
                                        </p:tgtEl>
                                      </p:cBhvr>
                                    </p:animEffect>
                                    <p:set>
                                      <p:cBhvr>
                                        <p:cTn id="59" dur="1" fill="hold">
                                          <p:stCondLst>
                                            <p:cond delay="499"/>
                                          </p:stCondLst>
                                        </p:cTn>
                                        <p:tgtEl>
                                          <p:spTgt spid="34"/>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28"/>
                                        </p:tgtEl>
                                      </p:cBhvr>
                                    </p:animEffect>
                                    <p:set>
                                      <p:cBhvr>
                                        <p:cTn id="64" dur="1" fill="hold">
                                          <p:stCondLst>
                                            <p:cond delay="499"/>
                                          </p:stCondLst>
                                        </p:cTn>
                                        <p:tgtEl>
                                          <p:spTgt spid="28"/>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33"/>
                                        </p:tgtEl>
                                      </p:cBhvr>
                                    </p:animEffect>
                                    <p:set>
                                      <p:cBhvr>
                                        <p:cTn id="67"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8" fill="hold" display="0">
                  <p:stCondLst>
                    <p:cond delay="indefinite"/>
                  </p:stCondLst>
                  <p:endCondLst>
                    <p:cond evt="onStopAudio" delay="0">
                      <p:tgtEl>
                        <p:sldTgt/>
                      </p:tgtEl>
                    </p:cond>
                  </p:endCondLst>
                </p:cTn>
                <p:tgtEl>
                  <p:spTgt spid="15"/>
                </p:tgtEl>
              </p:cMediaNode>
            </p:audio>
          </p:childTnLst>
        </p:cTn>
      </p:par>
    </p:tnLst>
    <p:bldLst>
      <p:bldP spid="5" grpId="0"/>
      <p:bldP spid="5" grpId="1"/>
      <p:bldP spid="31" grpId="0"/>
      <p:bldP spid="31" grpId="1"/>
      <p:bldP spid="32" grpId="0"/>
      <p:bldP spid="3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4C7637BF-7F51-BE80-746A-F146B080CB44}"/>
              </a:ext>
            </a:extLst>
          </p:cNvPr>
          <p:cNvGrpSpPr/>
          <p:nvPr/>
        </p:nvGrpSpPr>
        <p:grpSpPr>
          <a:xfrm>
            <a:off x="266697" y="537885"/>
            <a:ext cx="11658600" cy="1029645"/>
            <a:chOff x="266697" y="537885"/>
            <a:chExt cx="11658600" cy="1029645"/>
          </a:xfrm>
        </p:grpSpPr>
        <p:sp>
          <p:nvSpPr>
            <p:cNvPr id="4" name="Title 1">
              <a:extLst>
                <a:ext uri="{FF2B5EF4-FFF2-40B4-BE49-F238E27FC236}">
                  <a16:creationId xmlns:a16="http://schemas.microsoft.com/office/drawing/2014/main" id="{8661B2FE-8C44-1A8B-0F20-68AB908A79B9}"/>
                </a:ext>
              </a:extLst>
            </p:cNvPr>
            <p:cNvSpPr txBox="1">
              <a:spLocks/>
            </p:cNvSpPr>
            <p:nvPr/>
          </p:nvSpPr>
          <p:spPr>
            <a:xfrm>
              <a:off x="266697" y="537885"/>
              <a:ext cx="11658600" cy="1029645"/>
            </a:xfrm>
            <a:prstGeom prst="rect">
              <a:avLst/>
            </a:prstGeom>
            <a:solidFill>
              <a:schemeClr val="bg1"/>
            </a:solidFill>
            <a:effectLst>
              <a:softEdge rad="63500"/>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t>Ethical Considerations</a:t>
              </a:r>
            </a:p>
          </p:txBody>
        </p:sp>
        <p:cxnSp>
          <p:nvCxnSpPr>
            <p:cNvPr id="7" name="Straight Connector 6">
              <a:extLst>
                <a:ext uri="{FF2B5EF4-FFF2-40B4-BE49-F238E27FC236}">
                  <a16:creationId xmlns:a16="http://schemas.microsoft.com/office/drawing/2014/main" id="{B81845F8-5923-5D6C-7DBA-302DA99C5F97}"/>
                </a:ext>
              </a:extLst>
            </p:cNvPr>
            <p:cNvCxnSpPr>
              <a:cxnSpLocks/>
            </p:cNvCxnSpPr>
            <p:nvPr/>
          </p:nvCxnSpPr>
          <p:spPr>
            <a:xfrm>
              <a:off x="2072640" y="1567530"/>
              <a:ext cx="8046720" cy="0"/>
            </a:xfrm>
            <a:prstGeom prst="line">
              <a:avLst/>
            </a:prstGeom>
            <a:ln w="47625"/>
          </p:spPr>
          <p:style>
            <a:lnRef idx="2">
              <a:schemeClr val="dk1"/>
            </a:lnRef>
            <a:fillRef idx="0">
              <a:schemeClr val="dk1"/>
            </a:fillRef>
            <a:effectRef idx="1">
              <a:schemeClr val="dk1"/>
            </a:effectRef>
            <a:fontRef idx="minor">
              <a:schemeClr val="tx1"/>
            </a:fontRef>
          </p:style>
        </p:cxnSp>
      </p:grpSp>
      <p:pic>
        <p:nvPicPr>
          <p:cNvPr id="17" name="Graphic 16" descr="Checklist outline">
            <a:extLst>
              <a:ext uri="{FF2B5EF4-FFF2-40B4-BE49-F238E27FC236}">
                <a16:creationId xmlns:a16="http://schemas.microsoft.com/office/drawing/2014/main" id="{0CD93CAE-F48C-59AD-473C-B734A0D0D9A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543938" y="3099091"/>
            <a:ext cx="2560320" cy="2560320"/>
          </a:xfrm>
          <a:prstGeom prst="rect">
            <a:avLst/>
          </a:prstGeom>
        </p:spPr>
      </p:pic>
      <p:pic>
        <p:nvPicPr>
          <p:cNvPr id="25" name="Graphic 24" descr="Raised hand outline">
            <a:extLst>
              <a:ext uri="{FF2B5EF4-FFF2-40B4-BE49-F238E27FC236}">
                <a16:creationId xmlns:a16="http://schemas.microsoft.com/office/drawing/2014/main" id="{A8F8ED8A-9A0B-5482-5604-C72282F736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46426" y="3099091"/>
            <a:ext cx="2560320" cy="2560320"/>
          </a:xfrm>
          <a:prstGeom prst="rect">
            <a:avLst/>
          </a:prstGeom>
        </p:spPr>
      </p:pic>
      <p:grpSp>
        <p:nvGrpSpPr>
          <p:cNvPr id="35" name="Group 34">
            <a:extLst>
              <a:ext uri="{FF2B5EF4-FFF2-40B4-BE49-F238E27FC236}">
                <a16:creationId xmlns:a16="http://schemas.microsoft.com/office/drawing/2014/main" id="{AF27F290-3DC7-0CF9-3F33-FEB39DFD4CE6}"/>
              </a:ext>
            </a:extLst>
          </p:cNvPr>
          <p:cNvGrpSpPr/>
          <p:nvPr/>
        </p:nvGrpSpPr>
        <p:grpSpPr>
          <a:xfrm>
            <a:off x="7978696" y="3029778"/>
            <a:ext cx="2629631" cy="2629631"/>
            <a:chOff x="5601165" y="3393194"/>
            <a:chExt cx="2740852" cy="2740852"/>
          </a:xfrm>
        </p:grpSpPr>
        <p:pic>
          <p:nvPicPr>
            <p:cNvPr id="21" name="Graphic 20" descr="Lock with solid fill">
              <a:extLst>
                <a:ext uri="{FF2B5EF4-FFF2-40B4-BE49-F238E27FC236}">
                  <a16:creationId xmlns:a16="http://schemas.microsoft.com/office/drawing/2014/main" id="{DD448400-CBCE-A0B4-482C-41EFBE2969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98529" y="4029606"/>
              <a:ext cx="1352748" cy="1352748"/>
            </a:xfrm>
            <a:prstGeom prst="rect">
              <a:avLst/>
            </a:prstGeom>
          </p:spPr>
        </p:pic>
        <p:pic>
          <p:nvPicPr>
            <p:cNvPr id="27" name="Graphic 26" descr="Shield outline">
              <a:extLst>
                <a:ext uri="{FF2B5EF4-FFF2-40B4-BE49-F238E27FC236}">
                  <a16:creationId xmlns:a16="http://schemas.microsoft.com/office/drawing/2014/main" id="{D1135335-C21B-249C-98C7-A8E816FB295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01165" y="3393194"/>
              <a:ext cx="2740852" cy="2740852"/>
            </a:xfrm>
            <a:prstGeom prst="rect">
              <a:avLst/>
            </a:prstGeom>
          </p:spPr>
        </p:pic>
        <p:pic>
          <p:nvPicPr>
            <p:cNvPr id="34" name="Graphic 33" descr="Shield outline">
              <a:extLst>
                <a:ext uri="{FF2B5EF4-FFF2-40B4-BE49-F238E27FC236}">
                  <a16:creationId xmlns:a16="http://schemas.microsoft.com/office/drawing/2014/main" id="{A623FB77-9CF3-B8F2-96D5-28F8A2A2837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87925" y="3616077"/>
              <a:ext cx="2367330" cy="2321758"/>
            </a:xfrm>
            <a:prstGeom prst="rect">
              <a:avLst/>
            </a:prstGeom>
          </p:spPr>
        </p:pic>
      </p:grpSp>
      <p:sp>
        <p:nvSpPr>
          <p:cNvPr id="36" name="TextBox 35">
            <a:extLst>
              <a:ext uri="{FF2B5EF4-FFF2-40B4-BE49-F238E27FC236}">
                <a16:creationId xmlns:a16="http://schemas.microsoft.com/office/drawing/2014/main" id="{ECBDFCB6-2D3D-48AF-1F73-12C8DB30C0C7}"/>
              </a:ext>
            </a:extLst>
          </p:cNvPr>
          <p:cNvSpPr txBox="1"/>
          <p:nvPr/>
        </p:nvSpPr>
        <p:spPr>
          <a:xfrm>
            <a:off x="1583673" y="2193316"/>
            <a:ext cx="2085827" cy="646331"/>
          </a:xfrm>
          <a:prstGeom prst="rect">
            <a:avLst/>
          </a:prstGeom>
          <a:noFill/>
        </p:spPr>
        <p:txBody>
          <a:bodyPr wrap="none" rtlCol="0">
            <a:spAutoFit/>
          </a:bodyPr>
          <a:lstStyle/>
          <a:p>
            <a:r>
              <a:rPr lang="en-US" sz="3600" u="sng" dirty="0"/>
              <a:t>Voluntary</a:t>
            </a:r>
          </a:p>
        </p:txBody>
      </p:sp>
      <p:sp>
        <p:nvSpPr>
          <p:cNvPr id="37" name="TextBox 36">
            <a:extLst>
              <a:ext uri="{FF2B5EF4-FFF2-40B4-BE49-F238E27FC236}">
                <a16:creationId xmlns:a16="http://schemas.microsoft.com/office/drawing/2014/main" id="{3C39A462-3547-ABF3-D95B-5B47CA35275B}"/>
              </a:ext>
            </a:extLst>
          </p:cNvPr>
          <p:cNvSpPr txBox="1"/>
          <p:nvPr/>
        </p:nvSpPr>
        <p:spPr>
          <a:xfrm>
            <a:off x="4531917" y="2193315"/>
            <a:ext cx="2584362" cy="646331"/>
          </a:xfrm>
          <a:prstGeom prst="rect">
            <a:avLst/>
          </a:prstGeom>
          <a:noFill/>
        </p:spPr>
        <p:txBody>
          <a:bodyPr wrap="none" rtlCol="0">
            <a:spAutoFit/>
          </a:bodyPr>
          <a:lstStyle/>
          <a:p>
            <a:r>
              <a:rPr lang="en-US" sz="3600" u="sng" dirty="0"/>
              <a:t>Consensual</a:t>
            </a:r>
          </a:p>
        </p:txBody>
      </p:sp>
      <p:sp>
        <p:nvSpPr>
          <p:cNvPr id="38" name="TextBox 37">
            <a:extLst>
              <a:ext uri="{FF2B5EF4-FFF2-40B4-BE49-F238E27FC236}">
                <a16:creationId xmlns:a16="http://schemas.microsoft.com/office/drawing/2014/main" id="{FF5CE681-7831-6B91-93C8-125DA26DAB77}"/>
              </a:ext>
            </a:extLst>
          </p:cNvPr>
          <p:cNvSpPr txBox="1"/>
          <p:nvPr/>
        </p:nvSpPr>
        <p:spPr>
          <a:xfrm>
            <a:off x="7978696" y="2193317"/>
            <a:ext cx="2629631" cy="646331"/>
          </a:xfrm>
          <a:prstGeom prst="rect">
            <a:avLst/>
          </a:prstGeom>
          <a:noFill/>
        </p:spPr>
        <p:txBody>
          <a:bodyPr wrap="none" rtlCol="0">
            <a:spAutoFit/>
          </a:bodyPr>
          <a:lstStyle/>
          <a:p>
            <a:r>
              <a:rPr lang="en-US" sz="3600" u="sng" dirty="0"/>
              <a:t>Anonymized</a:t>
            </a:r>
          </a:p>
        </p:txBody>
      </p:sp>
      <p:pic>
        <p:nvPicPr>
          <p:cNvPr id="5" name="Audio 4">
            <a:hlinkClick r:id="" action="ppaction://media"/>
            <a:extLst>
              <a:ext uri="{FF2B5EF4-FFF2-40B4-BE49-F238E27FC236}">
                <a16:creationId xmlns:a16="http://schemas.microsoft.com/office/drawing/2014/main" id="{0E530A1B-2799-DF3E-38BA-446F55EF6B97}"/>
              </a:ext>
            </a:extLst>
          </p:cNvPr>
          <p:cNvPicPr>
            <a:picLocks noChangeAspect="1"/>
          </p:cNvPicPr>
          <p:nvPr>
            <a:audioFile r:link="rId3"/>
            <p:extLst>
              <p:ext uri="{DAA4B4D4-6D71-4841-9C94-3DE7FCFB9230}">
                <p14:media xmlns:p14="http://schemas.microsoft.com/office/powerpoint/2010/main" r:embed="rId2"/>
              </p:ext>
            </p:extLst>
          </p:nvPr>
        </p:nvPicPr>
        <p:blipFill>
          <a:blip r:embed="rId14"/>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713279672"/>
      </p:ext>
    </p:extLst>
  </p:cSld>
  <p:clrMapOvr>
    <a:masterClrMapping/>
  </p:clrMapOvr>
  <mc:AlternateContent xmlns:mc="http://schemas.openxmlformats.org/markup-compatibility/2006">
    <mc:Choice xmlns:p14="http://schemas.microsoft.com/office/powerpoint/2010/main" Requires="p14">
      <p:transition spd="slow" p14:dur="2000" advTm="39678"/>
    </mc:Choice>
    <mc:Fallback>
      <p:transition spd="slow" advTm="396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right)">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36"/>
                                        </p:tgtEl>
                                        <p:attrNameLst>
                                          <p:attrName>style.visibility</p:attrName>
                                        </p:attrNameLst>
                                      </p:cBhvr>
                                      <p:to>
                                        <p:strVal val="visible"/>
                                      </p:to>
                                    </p:set>
                                    <p:anim calcmode="lin" valueType="num">
                                      <p:cBhvr>
                                        <p:cTn id="16" dur="500" fill="hold"/>
                                        <p:tgtEl>
                                          <p:spTgt spid="36"/>
                                        </p:tgtEl>
                                        <p:attrNameLst>
                                          <p:attrName>ppt_w</p:attrName>
                                        </p:attrNameLst>
                                      </p:cBhvr>
                                      <p:tavLst>
                                        <p:tav tm="0">
                                          <p:val>
                                            <p:fltVal val="0"/>
                                          </p:val>
                                        </p:tav>
                                        <p:tav tm="100000">
                                          <p:val>
                                            <p:strVal val="#ppt_w"/>
                                          </p:val>
                                        </p:tav>
                                      </p:tavLst>
                                    </p:anim>
                                    <p:anim calcmode="lin" valueType="num">
                                      <p:cBhvr>
                                        <p:cTn id="17" dur="500" fill="hold"/>
                                        <p:tgtEl>
                                          <p:spTgt spid="36"/>
                                        </p:tgtEl>
                                        <p:attrNameLst>
                                          <p:attrName>ppt_h</p:attrName>
                                        </p:attrNameLst>
                                      </p:cBhvr>
                                      <p:tavLst>
                                        <p:tav tm="0">
                                          <p:val>
                                            <p:fltVal val="0"/>
                                          </p:val>
                                        </p:tav>
                                        <p:tav tm="100000">
                                          <p:val>
                                            <p:strVal val="#ppt_h"/>
                                          </p:val>
                                        </p:tav>
                                      </p:tavLst>
                                    </p:anim>
                                    <p:animEffect transition="in" filter="fade">
                                      <p:cBhvr>
                                        <p:cTn id="18" dur="500"/>
                                        <p:tgtEl>
                                          <p:spTgt spid="36"/>
                                        </p:tgtEl>
                                      </p:cBhvr>
                                    </p:animEffect>
                                  </p:childTnLst>
                                </p:cTn>
                              </p:par>
                              <p:par>
                                <p:cTn id="19" presetID="53" presetClass="entr" presetSubtype="16"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p:cTn id="21" dur="500" fill="hold"/>
                                        <p:tgtEl>
                                          <p:spTgt spid="25"/>
                                        </p:tgtEl>
                                        <p:attrNameLst>
                                          <p:attrName>ppt_w</p:attrName>
                                        </p:attrNameLst>
                                      </p:cBhvr>
                                      <p:tavLst>
                                        <p:tav tm="0">
                                          <p:val>
                                            <p:fltVal val="0"/>
                                          </p:val>
                                        </p:tav>
                                        <p:tav tm="100000">
                                          <p:val>
                                            <p:strVal val="#ppt_w"/>
                                          </p:val>
                                        </p:tav>
                                      </p:tavLst>
                                    </p:anim>
                                    <p:anim calcmode="lin" valueType="num">
                                      <p:cBhvr>
                                        <p:cTn id="22" dur="500" fill="hold"/>
                                        <p:tgtEl>
                                          <p:spTgt spid="25"/>
                                        </p:tgtEl>
                                        <p:attrNameLst>
                                          <p:attrName>ppt_h</p:attrName>
                                        </p:attrNameLst>
                                      </p:cBhvr>
                                      <p:tavLst>
                                        <p:tav tm="0">
                                          <p:val>
                                            <p:fltVal val="0"/>
                                          </p:val>
                                        </p:tav>
                                        <p:tav tm="100000">
                                          <p:val>
                                            <p:strVal val="#ppt_h"/>
                                          </p:val>
                                        </p:tav>
                                      </p:tavLst>
                                    </p:anim>
                                    <p:animEffect transition="in" filter="fade">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p:cTn id="28" dur="500" fill="hold"/>
                                        <p:tgtEl>
                                          <p:spTgt spid="37"/>
                                        </p:tgtEl>
                                        <p:attrNameLst>
                                          <p:attrName>ppt_w</p:attrName>
                                        </p:attrNameLst>
                                      </p:cBhvr>
                                      <p:tavLst>
                                        <p:tav tm="0">
                                          <p:val>
                                            <p:fltVal val="0"/>
                                          </p:val>
                                        </p:tav>
                                        <p:tav tm="100000">
                                          <p:val>
                                            <p:strVal val="#ppt_w"/>
                                          </p:val>
                                        </p:tav>
                                      </p:tavLst>
                                    </p:anim>
                                    <p:anim calcmode="lin" valueType="num">
                                      <p:cBhvr>
                                        <p:cTn id="29" dur="500" fill="hold"/>
                                        <p:tgtEl>
                                          <p:spTgt spid="37"/>
                                        </p:tgtEl>
                                        <p:attrNameLst>
                                          <p:attrName>ppt_h</p:attrName>
                                        </p:attrNameLst>
                                      </p:cBhvr>
                                      <p:tavLst>
                                        <p:tav tm="0">
                                          <p:val>
                                            <p:fltVal val="0"/>
                                          </p:val>
                                        </p:tav>
                                        <p:tav tm="100000">
                                          <p:val>
                                            <p:strVal val="#ppt_h"/>
                                          </p:val>
                                        </p:tav>
                                      </p:tavLst>
                                    </p:anim>
                                    <p:animEffect transition="in" filter="fade">
                                      <p:cBhvr>
                                        <p:cTn id="30" dur="500"/>
                                        <p:tgtEl>
                                          <p:spTgt spid="37"/>
                                        </p:tgtEl>
                                      </p:cBhvr>
                                    </p:animEffect>
                                  </p:childTnLst>
                                </p:cTn>
                              </p:par>
                              <p:par>
                                <p:cTn id="31" presetID="53" presetClass="entr" presetSubtype="16"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500" fill="hold"/>
                                        <p:tgtEl>
                                          <p:spTgt spid="17"/>
                                        </p:tgtEl>
                                        <p:attrNameLst>
                                          <p:attrName>ppt_w</p:attrName>
                                        </p:attrNameLst>
                                      </p:cBhvr>
                                      <p:tavLst>
                                        <p:tav tm="0">
                                          <p:val>
                                            <p:fltVal val="0"/>
                                          </p:val>
                                        </p:tav>
                                        <p:tav tm="100000">
                                          <p:val>
                                            <p:strVal val="#ppt_w"/>
                                          </p:val>
                                        </p:tav>
                                      </p:tavLst>
                                    </p:anim>
                                    <p:anim calcmode="lin" valueType="num">
                                      <p:cBhvr>
                                        <p:cTn id="34" dur="500" fill="hold"/>
                                        <p:tgtEl>
                                          <p:spTgt spid="17"/>
                                        </p:tgtEl>
                                        <p:attrNameLst>
                                          <p:attrName>ppt_h</p:attrName>
                                        </p:attrNameLst>
                                      </p:cBhvr>
                                      <p:tavLst>
                                        <p:tav tm="0">
                                          <p:val>
                                            <p:fltVal val="0"/>
                                          </p:val>
                                        </p:tav>
                                        <p:tav tm="100000">
                                          <p:val>
                                            <p:strVal val="#ppt_h"/>
                                          </p:val>
                                        </p:tav>
                                      </p:tavLst>
                                    </p:anim>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38"/>
                                        </p:tgtEl>
                                        <p:attrNameLst>
                                          <p:attrName>style.visibility</p:attrName>
                                        </p:attrNameLst>
                                      </p:cBhvr>
                                      <p:to>
                                        <p:strVal val="visible"/>
                                      </p:to>
                                    </p:set>
                                    <p:anim calcmode="lin" valueType="num">
                                      <p:cBhvr>
                                        <p:cTn id="40" dur="500" fill="hold"/>
                                        <p:tgtEl>
                                          <p:spTgt spid="38"/>
                                        </p:tgtEl>
                                        <p:attrNameLst>
                                          <p:attrName>ppt_w</p:attrName>
                                        </p:attrNameLst>
                                      </p:cBhvr>
                                      <p:tavLst>
                                        <p:tav tm="0">
                                          <p:val>
                                            <p:fltVal val="0"/>
                                          </p:val>
                                        </p:tav>
                                        <p:tav tm="100000">
                                          <p:val>
                                            <p:strVal val="#ppt_w"/>
                                          </p:val>
                                        </p:tav>
                                      </p:tavLst>
                                    </p:anim>
                                    <p:anim calcmode="lin" valueType="num">
                                      <p:cBhvr>
                                        <p:cTn id="41" dur="500" fill="hold"/>
                                        <p:tgtEl>
                                          <p:spTgt spid="38"/>
                                        </p:tgtEl>
                                        <p:attrNameLst>
                                          <p:attrName>ppt_h</p:attrName>
                                        </p:attrNameLst>
                                      </p:cBhvr>
                                      <p:tavLst>
                                        <p:tav tm="0">
                                          <p:val>
                                            <p:fltVal val="0"/>
                                          </p:val>
                                        </p:tav>
                                        <p:tav tm="100000">
                                          <p:val>
                                            <p:strVal val="#ppt_h"/>
                                          </p:val>
                                        </p:tav>
                                      </p:tavLst>
                                    </p:anim>
                                    <p:animEffect transition="in" filter="fade">
                                      <p:cBhvr>
                                        <p:cTn id="42" dur="500"/>
                                        <p:tgtEl>
                                          <p:spTgt spid="38"/>
                                        </p:tgtEl>
                                      </p:cBhvr>
                                    </p:animEffect>
                                  </p:childTnLst>
                                </p:cTn>
                              </p:par>
                              <p:par>
                                <p:cTn id="43" presetID="53" presetClass="entr" presetSubtype="16"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p:cTn id="45" dur="500" fill="hold"/>
                                        <p:tgtEl>
                                          <p:spTgt spid="35"/>
                                        </p:tgtEl>
                                        <p:attrNameLst>
                                          <p:attrName>ppt_w</p:attrName>
                                        </p:attrNameLst>
                                      </p:cBhvr>
                                      <p:tavLst>
                                        <p:tav tm="0">
                                          <p:val>
                                            <p:fltVal val="0"/>
                                          </p:val>
                                        </p:tav>
                                        <p:tav tm="100000">
                                          <p:val>
                                            <p:strVal val="#ppt_w"/>
                                          </p:val>
                                        </p:tav>
                                      </p:tavLst>
                                    </p:anim>
                                    <p:anim calcmode="lin" valueType="num">
                                      <p:cBhvr>
                                        <p:cTn id="46" dur="500" fill="hold"/>
                                        <p:tgtEl>
                                          <p:spTgt spid="35"/>
                                        </p:tgtEl>
                                        <p:attrNameLst>
                                          <p:attrName>ppt_h</p:attrName>
                                        </p:attrNameLst>
                                      </p:cBhvr>
                                      <p:tavLst>
                                        <p:tav tm="0">
                                          <p:val>
                                            <p:fltVal val="0"/>
                                          </p:val>
                                        </p:tav>
                                        <p:tav tm="100000">
                                          <p:val>
                                            <p:strVal val="#ppt_h"/>
                                          </p:val>
                                        </p:tav>
                                      </p:tavLst>
                                    </p:anim>
                                    <p:animEffect transition="in" filter="fade">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41"/>
                                        </p:tgtEl>
                                      </p:cBhvr>
                                    </p:animEffect>
                                    <p:set>
                                      <p:cBhvr>
                                        <p:cTn id="52" dur="1" fill="hold">
                                          <p:stCondLst>
                                            <p:cond delay="499"/>
                                          </p:stCondLst>
                                        </p:cTn>
                                        <p:tgtEl>
                                          <p:spTgt spid="41"/>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36"/>
                                        </p:tgtEl>
                                      </p:cBhvr>
                                    </p:animEffect>
                                    <p:set>
                                      <p:cBhvr>
                                        <p:cTn id="55" dur="1" fill="hold">
                                          <p:stCondLst>
                                            <p:cond delay="499"/>
                                          </p:stCondLst>
                                        </p:cTn>
                                        <p:tgtEl>
                                          <p:spTgt spid="36"/>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25"/>
                                        </p:tgtEl>
                                      </p:cBhvr>
                                    </p:animEffect>
                                    <p:set>
                                      <p:cBhvr>
                                        <p:cTn id="58" dur="1" fill="hold">
                                          <p:stCondLst>
                                            <p:cond delay="499"/>
                                          </p:stCondLst>
                                        </p:cTn>
                                        <p:tgtEl>
                                          <p:spTgt spid="25"/>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37"/>
                                        </p:tgtEl>
                                      </p:cBhvr>
                                    </p:animEffect>
                                    <p:set>
                                      <p:cBhvr>
                                        <p:cTn id="61" dur="1" fill="hold">
                                          <p:stCondLst>
                                            <p:cond delay="499"/>
                                          </p:stCondLst>
                                        </p:cTn>
                                        <p:tgtEl>
                                          <p:spTgt spid="37"/>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7"/>
                                        </p:tgtEl>
                                      </p:cBhvr>
                                    </p:animEffect>
                                    <p:set>
                                      <p:cBhvr>
                                        <p:cTn id="64" dur="1" fill="hold">
                                          <p:stCondLst>
                                            <p:cond delay="499"/>
                                          </p:stCondLst>
                                        </p:cTn>
                                        <p:tgtEl>
                                          <p:spTgt spid="17"/>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38"/>
                                        </p:tgtEl>
                                      </p:cBhvr>
                                    </p:animEffect>
                                    <p:set>
                                      <p:cBhvr>
                                        <p:cTn id="67" dur="1" fill="hold">
                                          <p:stCondLst>
                                            <p:cond delay="499"/>
                                          </p:stCondLst>
                                        </p:cTn>
                                        <p:tgtEl>
                                          <p:spTgt spid="38"/>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35"/>
                                        </p:tgtEl>
                                      </p:cBhvr>
                                    </p:animEffect>
                                    <p:set>
                                      <p:cBhvr>
                                        <p:cTn id="70"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1" fill="hold" display="0">
                  <p:stCondLst>
                    <p:cond delay="indefinite"/>
                  </p:stCondLst>
                  <p:endCondLst>
                    <p:cond evt="onStopAudio" delay="0">
                      <p:tgtEl>
                        <p:sldTgt/>
                      </p:tgtEl>
                    </p:cond>
                  </p:endCondLst>
                </p:cTn>
                <p:tgtEl>
                  <p:spTgt spid="5"/>
                </p:tgtEl>
              </p:cMediaNode>
            </p:audio>
          </p:childTnLst>
        </p:cTn>
      </p:par>
    </p:tnLst>
    <p:bldLst>
      <p:bldP spid="36" grpId="0"/>
      <p:bldP spid="36" grpId="1"/>
      <p:bldP spid="37" grpId="0"/>
      <p:bldP spid="37" grpId="1"/>
      <p:bldP spid="38" grpId="0"/>
      <p:bldP spid="3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B25439D0-0FD8-B5FC-6C4B-71A4A228DE76}"/>
              </a:ext>
            </a:extLst>
          </p:cNvPr>
          <p:cNvGrpSpPr/>
          <p:nvPr/>
        </p:nvGrpSpPr>
        <p:grpSpPr>
          <a:xfrm>
            <a:off x="1859280" y="-853440"/>
            <a:ext cx="8961119" cy="8656320"/>
            <a:chOff x="6116570" y="2220120"/>
            <a:chExt cx="2759812" cy="2699720"/>
          </a:xfrm>
          <a:solidFill>
            <a:schemeClr val="tx2">
              <a:lumMod val="75000"/>
              <a:lumOff val="25000"/>
            </a:schemeClr>
          </a:solidFill>
        </p:grpSpPr>
        <p:pic>
          <p:nvPicPr>
            <p:cNvPr id="16" name="Graphic 15" descr="Dim (Medium Sun) outline">
              <a:extLst>
                <a:ext uri="{FF2B5EF4-FFF2-40B4-BE49-F238E27FC236}">
                  <a16:creationId xmlns:a16="http://schemas.microsoft.com/office/drawing/2014/main" id="{989A1ED5-5407-103D-5197-CE3CCDB8D1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36371" y="2220120"/>
              <a:ext cx="2340011" cy="2340011"/>
            </a:xfrm>
            <a:prstGeom prst="rect">
              <a:avLst/>
            </a:prstGeom>
          </p:spPr>
        </p:pic>
        <p:pic>
          <p:nvPicPr>
            <p:cNvPr id="17" name="Graphic 16" descr="Lightning with solid fill">
              <a:extLst>
                <a:ext uri="{FF2B5EF4-FFF2-40B4-BE49-F238E27FC236}">
                  <a16:creationId xmlns:a16="http://schemas.microsoft.com/office/drawing/2014/main" id="{7E5AB77A-78D5-4DE7-B354-3FF87498D29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16570" y="2943804"/>
              <a:ext cx="1976036" cy="1976036"/>
            </a:xfrm>
            <a:prstGeom prst="rect">
              <a:avLst/>
            </a:prstGeom>
          </p:spPr>
        </p:pic>
      </p:grpSp>
      <p:sp>
        <p:nvSpPr>
          <p:cNvPr id="4" name="TextBox 3">
            <a:extLst>
              <a:ext uri="{FF2B5EF4-FFF2-40B4-BE49-F238E27FC236}">
                <a16:creationId xmlns:a16="http://schemas.microsoft.com/office/drawing/2014/main" id="{4A370D67-8857-F4B4-BD78-532DC885CC5D}"/>
              </a:ext>
            </a:extLst>
          </p:cNvPr>
          <p:cNvSpPr txBox="1"/>
          <p:nvPr/>
        </p:nvSpPr>
        <p:spPr>
          <a:xfrm>
            <a:off x="1371601" y="2863768"/>
            <a:ext cx="9901646" cy="2846357"/>
          </a:xfrm>
          <a:prstGeom prst="rect">
            <a:avLst/>
          </a:prstGeom>
          <a:solidFill>
            <a:schemeClr val="bg1">
              <a:alpha val="85000"/>
            </a:schemeClr>
          </a:solidFill>
        </p:spPr>
        <p:txBody>
          <a:bodyPr wrap="square" rtlCol="0">
            <a:spAutoFit/>
          </a:bodyPr>
          <a:lstStyle/>
          <a:p>
            <a:pPr marR="0">
              <a:lnSpc>
                <a:spcPct val="150000"/>
              </a:lnSpc>
              <a:spcBef>
                <a:spcPts val="0"/>
              </a:spcBef>
              <a:spcAft>
                <a:spcPts val="1800"/>
              </a:spcAft>
            </a:pPr>
            <a:r>
              <a:rPr lang="en-US" sz="2800" dirty="0">
                <a:effectLst/>
                <a:ea typeface="Calibri" panose="020F0502020204030204" pitchFamily="34" charset="0"/>
              </a:rPr>
              <a:t>H</a:t>
            </a:r>
            <a:r>
              <a:rPr lang="en-US" sz="2800" baseline="-25000" dirty="0">
                <a:effectLst/>
                <a:ea typeface="Calibri" panose="020F0502020204030204" pitchFamily="34" charset="0"/>
              </a:rPr>
              <a:t>0</a:t>
            </a:r>
            <a:r>
              <a:rPr lang="en-US" sz="2800" dirty="0">
                <a:effectLst/>
                <a:ea typeface="Calibri" panose="020F0502020204030204" pitchFamily="34" charset="0"/>
              </a:rPr>
              <a:t>: There is no statistically significant trend or seasonality in the number of visitors over time.</a:t>
            </a:r>
            <a:endParaRPr lang="en-US" sz="2400" dirty="0">
              <a:effectLst/>
              <a:ea typeface="Calibri" panose="020F0502020204030204" pitchFamily="34" charset="0"/>
            </a:endParaRPr>
          </a:p>
          <a:p>
            <a:pPr marR="0">
              <a:lnSpc>
                <a:spcPct val="150000"/>
              </a:lnSpc>
              <a:spcBef>
                <a:spcPts val="0"/>
              </a:spcBef>
              <a:spcAft>
                <a:spcPts val="1800"/>
              </a:spcAft>
            </a:pPr>
            <a:r>
              <a:rPr lang="en-US" sz="2800" dirty="0">
                <a:effectLst/>
                <a:ea typeface="Calibri" panose="020F0502020204030204" pitchFamily="34" charset="0"/>
              </a:rPr>
              <a:t>H</a:t>
            </a:r>
            <a:r>
              <a:rPr lang="en-US" sz="2800" baseline="-25000" dirty="0">
                <a:effectLst/>
                <a:ea typeface="Calibri" panose="020F0502020204030204" pitchFamily="34" charset="0"/>
              </a:rPr>
              <a:t>a</a:t>
            </a:r>
            <a:r>
              <a:rPr lang="en-US" sz="2800" dirty="0">
                <a:effectLst/>
                <a:ea typeface="Calibri" panose="020F0502020204030204" pitchFamily="34" charset="0"/>
              </a:rPr>
              <a:t>: There is a statistically significant trend or seasonality in the number of visitors over time.</a:t>
            </a:r>
          </a:p>
        </p:txBody>
      </p:sp>
      <p:sp>
        <p:nvSpPr>
          <p:cNvPr id="6" name="TextBox 5">
            <a:extLst>
              <a:ext uri="{FF2B5EF4-FFF2-40B4-BE49-F238E27FC236}">
                <a16:creationId xmlns:a16="http://schemas.microsoft.com/office/drawing/2014/main" id="{B8A9E8FA-60A2-E77E-AEE8-ECE2EFC5B909}"/>
              </a:ext>
            </a:extLst>
          </p:cNvPr>
          <p:cNvSpPr txBox="1"/>
          <p:nvPr/>
        </p:nvSpPr>
        <p:spPr>
          <a:xfrm>
            <a:off x="510988" y="1666382"/>
            <a:ext cx="10948839" cy="1200329"/>
          </a:xfrm>
          <a:prstGeom prst="rect">
            <a:avLst/>
          </a:prstGeom>
          <a:solidFill>
            <a:schemeClr val="bg1">
              <a:alpha val="85000"/>
            </a:schemeClr>
          </a:solidFill>
        </p:spPr>
        <p:txBody>
          <a:bodyPr wrap="square" rtlCol="0">
            <a:spAutoFit/>
          </a:bodyPr>
          <a:lstStyle/>
          <a:p>
            <a:r>
              <a:rPr lang="en-US" sz="3600" dirty="0">
                <a:effectLst/>
                <a:ea typeface="Calibri" panose="020F0502020204030204" pitchFamily="34" charset="0"/>
              </a:rPr>
              <a:t>Is there trend or seasonality in the number of visitors to restaurants?</a:t>
            </a:r>
          </a:p>
        </p:txBody>
      </p:sp>
      <p:sp>
        <p:nvSpPr>
          <p:cNvPr id="38" name="TextBox 37">
            <a:extLst>
              <a:ext uri="{FF2B5EF4-FFF2-40B4-BE49-F238E27FC236}">
                <a16:creationId xmlns:a16="http://schemas.microsoft.com/office/drawing/2014/main" id="{B61A49F5-B274-BA83-F6C6-94B37DB47315}"/>
              </a:ext>
            </a:extLst>
          </p:cNvPr>
          <p:cNvSpPr txBox="1"/>
          <p:nvPr/>
        </p:nvSpPr>
        <p:spPr>
          <a:xfrm>
            <a:off x="1344707" y="2832194"/>
            <a:ext cx="10847293" cy="3492687"/>
          </a:xfrm>
          <a:prstGeom prst="rect">
            <a:avLst/>
          </a:prstGeom>
          <a:solidFill>
            <a:schemeClr val="bg1">
              <a:alpha val="85000"/>
            </a:schemeClr>
          </a:solidFill>
        </p:spPr>
        <p:txBody>
          <a:bodyPr wrap="square" rtlCol="0">
            <a:spAutoFit/>
          </a:bodyPr>
          <a:lstStyle/>
          <a:p>
            <a:pPr marR="0">
              <a:lnSpc>
                <a:spcPct val="150000"/>
              </a:lnSpc>
              <a:spcBef>
                <a:spcPts val="0"/>
              </a:spcBef>
              <a:spcAft>
                <a:spcPts val="1800"/>
              </a:spcAft>
            </a:pPr>
            <a:r>
              <a:rPr lang="en-US" sz="2800" dirty="0">
                <a:ea typeface="Calibri" panose="020F0502020204030204" pitchFamily="34" charset="0"/>
              </a:rPr>
              <a:t>H</a:t>
            </a:r>
            <a:r>
              <a:rPr lang="en-US" sz="2800" baseline="-25000" dirty="0">
                <a:ea typeface="Calibri" panose="020F0502020204030204" pitchFamily="34" charset="0"/>
              </a:rPr>
              <a:t>0</a:t>
            </a:r>
            <a:r>
              <a:rPr lang="en-US" sz="2800" dirty="0">
                <a:ea typeface="Calibri" panose="020F0502020204030204" pitchFamily="34" charset="0"/>
              </a:rPr>
              <a:t>: There is no statistically significant difference in the average number of visitors on a non-holiday day versus a day with a holiday event.</a:t>
            </a:r>
          </a:p>
          <a:p>
            <a:pPr marR="0">
              <a:lnSpc>
                <a:spcPct val="150000"/>
              </a:lnSpc>
              <a:spcBef>
                <a:spcPts val="0"/>
              </a:spcBef>
              <a:spcAft>
                <a:spcPts val="1800"/>
              </a:spcAft>
            </a:pPr>
            <a:r>
              <a:rPr lang="en-US" sz="2800" dirty="0">
                <a:ea typeface="Calibri" panose="020F0502020204030204" pitchFamily="34" charset="0"/>
              </a:rPr>
              <a:t>H</a:t>
            </a:r>
            <a:r>
              <a:rPr lang="en-US" sz="2800" baseline="-25000" dirty="0">
                <a:ea typeface="Calibri" panose="020F0502020204030204" pitchFamily="34" charset="0"/>
              </a:rPr>
              <a:t>a</a:t>
            </a:r>
            <a:r>
              <a:rPr lang="en-US" sz="2800" dirty="0">
                <a:ea typeface="Calibri" panose="020F0502020204030204" pitchFamily="34" charset="0"/>
              </a:rPr>
              <a:t>: There is a statistically significant difference in the average number of visitors on a non-holiday day versus a day with a holiday event.</a:t>
            </a:r>
          </a:p>
        </p:txBody>
      </p:sp>
      <p:sp>
        <p:nvSpPr>
          <p:cNvPr id="39" name="TextBox 38">
            <a:extLst>
              <a:ext uri="{FF2B5EF4-FFF2-40B4-BE49-F238E27FC236}">
                <a16:creationId xmlns:a16="http://schemas.microsoft.com/office/drawing/2014/main" id="{5BD1015F-DDD4-B63F-FA5B-1069FF591FCF}"/>
              </a:ext>
            </a:extLst>
          </p:cNvPr>
          <p:cNvSpPr txBox="1"/>
          <p:nvPr/>
        </p:nvSpPr>
        <p:spPr>
          <a:xfrm>
            <a:off x="510988" y="1642899"/>
            <a:ext cx="11360332" cy="1200329"/>
          </a:xfrm>
          <a:prstGeom prst="rect">
            <a:avLst/>
          </a:prstGeom>
          <a:solidFill>
            <a:schemeClr val="bg1">
              <a:alpha val="85000"/>
            </a:schemeClr>
          </a:solidFill>
        </p:spPr>
        <p:txBody>
          <a:bodyPr wrap="square" rtlCol="0">
            <a:spAutoFit/>
          </a:bodyPr>
          <a:lstStyle/>
          <a:p>
            <a:r>
              <a:rPr lang="en-US" sz="3600" dirty="0">
                <a:ea typeface="Calibri" panose="020F0502020204030204" pitchFamily="34" charset="0"/>
              </a:rPr>
              <a:t>Is there a statistically significant difference in the number of visitors to restaurants during holiday events? </a:t>
            </a:r>
          </a:p>
        </p:txBody>
      </p:sp>
      <p:grpSp>
        <p:nvGrpSpPr>
          <p:cNvPr id="41" name="Group 40">
            <a:extLst>
              <a:ext uri="{FF2B5EF4-FFF2-40B4-BE49-F238E27FC236}">
                <a16:creationId xmlns:a16="http://schemas.microsoft.com/office/drawing/2014/main" id="{AD9CEF99-DA78-2785-4390-98C92FBEFEF1}"/>
              </a:ext>
            </a:extLst>
          </p:cNvPr>
          <p:cNvGrpSpPr/>
          <p:nvPr/>
        </p:nvGrpSpPr>
        <p:grpSpPr>
          <a:xfrm>
            <a:off x="510988" y="454910"/>
            <a:ext cx="4556390" cy="923330"/>
            <a:chOff x="510988" y="454910"/>
            <a:chExt cx="4556390" cy="923330"/>
          </a:xfrm>
        </p:grpSpPr>
        <p:sp>
          <p:nvSpPr>
            <p:cNvPr id="40" name="TextBox 39">
              <a:extLst>
                <a:ext uri="{FF2B5EF4-FFF2-40B4-BE49-F238E27FC236}">
                  <a16:creationId xmlns:a16="http://schemas.microsoft.com/office/drawing/2014/main" id="{1F68C981-3976-90CF-619F-127B7C9F708D}"/>
                </a:ext>
              </a:extLst>
            </p:cNvPr>
            <p:cNvSpPr txBox="1"/>
            <p:nvPr/>
          </p:nvSpPr>
          <p:spPr>
            <a:xfrm>
              <a:off x="510988" y="454910"/>
              <a:ext cx="4167692" cy="923330"/>
            </a:xfrm>
            <a:prstGeom prst="rect">
              <a:avLst/>
            </a:prstGeom>
            <a:solidFill>
              <a:schemeClr val="bg1">
                <a:alpha val="85000"/>
              </a:schemeClr>
            </a:solidFill>
          </p:spPr>
          <p:txBody>
            <a:bodyPr wrap="square" rtlCol="0">
              <a:spAutoFit/>
            </a:bodyPr>
            <a:lstStyle/>
            <a:p>
              <a:r>
                <a:rPr lang="en-US" sz="5400" dirty="0">
                  <a:ea typeface="Calibri" panose="020F0502020204030204" pitchFamily="34" charset="0"/>
                </a:rPr>
                <a:t>Hypotheses</a:t>
              </a:r>
              <a:endParaRPr lang="en-US" sz="3600" dirty="0">
                <a:ea typeface="Calibri" panose="020F0502020204030204" pitchFamily="34" charset="0"/>
              </a:endParaRPr>
            </a:p>
          </p:txBody>
        </p:sp>
        <p:cxnSp>
          <p:nvCxnSpPr>
            <p:cNvPr id="8" name="Straight Connector 7">
              <a:extLst>
                <a:ext uri="{FF2B5EF4-FFF2-40B4-BE49-F238E27FC236}">
                  <a16:creationId xmlns:a16="http://schemas.microsoft.com/office/drawing/2014/main" id="{02B69903-0BC7-088E-E24D-89AB0E1F4161}"/>
                </a:ext>
              </a:extLst>
            </p:cNvPr>
            <p:cNvCxnSpPr>
              <a:cxnSpLocks/>
            </p:cNvCxnSpPr>
            <p:nvPr/>
          </p:nvCxnSpPr>
          <p:spPr>
            <a:xfrm>
              <a:off x="510988" y="1378240"/>
              <a:ext cx="4556390" cy="0"/>
            </a:xfrm>
            <a:prstGeom prst="line">
              <a:avLst/>
            </a:prstGeom>
            <a:ln w="47625"/>
          </p:spPr>
          <p:style>
            <a:lnRef idx="2">
              <a:schemeClr val="dk1"/>
            </a:lnRef>
            <a:fillRef idx="0">
              <a:schemeClr val="dk1"/>
            </a:fillRef>
            <a:effectRef idx="1">
              <a:schemeClr val="dk1"/>
            </a:effectRef>
            <a:fontRef idx="minor">
              <a:schemeClr val="tx1"/>
            </a:fontRef>
          </p:style>
        </p:cxnSp>
      </p:grpSp>
      <p:pic>
        <p:nvPicPr>
          <p:cNvPr id="5" name="Audio 4">
            <a:hlinkClick r:id="" action="ppaction://media"/>
            <a:extLst>
              <a:ext uri="{FF2B5EF4-FFF2-40B4-BE49-F238E27FC236}">
                <a16:creationId xmlns:a16="http://schemas.microsoft.com/office/drawing/2014/main" id="{C510A7F8-1E13-B2FE-CABF-642B44386B99}"/>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445480838"/>
      </p:ext>
    </p:extLst>
  </p:cSld>
  <p:clrMapOvr>
    <a:masterClrMapping/>
  </p:clrMapOvr>
  <mc:AlternateContent xmlns:mc="http://schemas.openxmlformats.org/markup-compatibility/2006">
    <mc:Choice xmlns:p14="http://schemas.microsoft.com/office/powerpoint/2010/main" Requires="p14">
      <p:transition spd="slow" p14:dur="2000" advTm="64547"/>
    </mc:Choice>
    <mc:Fallback>
      <p:transition spd="slow" advTm="64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right)">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heel(1)">
                                      <p:cBhvr>
                                        <p:cTn id="16" dur="10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41"/>
                                        </p:tgtEl>
                                      </p:cBhvr>
                                    </p:animEffect>
                                    <p:set>
                                      <p:cBhvr>
                                        <p:cTn id="45" dur="1" fill="hold">
                                          <p:stCondLst>
                                            <p:cond delay="499"/>
                                          </p:stCondLst>
                                        </p:cTn>
                                        <p:tgtEl>
                                          <p:spTgt spid="41"/>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5"/>
                                        </p:tgtEl>
                                      </p:cBhvr>
                                    </p:animEffect>
                                    <p:set>
                                      <p:cBhvr>
                                        <p:cTn id="48" dur="1" fill="hold">
                                          <p:stCondLst>
                                            <p:cond delay="499"/>
                                          </p:stCondLst>
                                        </p:cTn>
                                        <p:tgtEl>
                                          <p:spTgt spid="15"/>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39"/>
                                        </p:tgtEl>
                                      </p:cBhvr>
                                    </p:animEffect>
                                    <p:set>
                                      <p:cBhvr>
                                        <p:cTn id="51" dur="1" fill="hold">
                                          <p:stCondLst>
                                            <p:cond delay="499"/>
                                          </p:stCondLst>
                                        </p:cTn>
                                        <p:tgtEl>
                                          <p:spTgt spid="39"/>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38"/>
                                        </p:tgtEl>
                                      </p:cBhvr>
                                    </p:animEffect>
                                    <p:set>
                                      <p:cBhvr>
                                        <p:cTn id="54"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5"/>
                </p:tgtEl>
              </p:cMediaNode>
            </p:audio>
          </p:childTnLst>
        </p:cTn>
      </p:par>
    </p:tnLst>
    <p:bldLst>
      <p:bldP spid="4" grpId="0" animBg="1"/>
      <p:bldP spid="4" grpId="1" animBg="1"/>
      <p:bldP spid="6" grpId="0" animBg="1"/>
      <p:bldP spid="6" grpId="1" animBg="1"/>
      <p:bldP spid="38" grpId="0" animBg="1"/>
      <p:bldP spid="38" grpId="1" animBg="1"/>
      <p:bldP spid="39" grpId="0" animBg="1"/>
      <p:bldP spid="3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C7C92E-E106-6CE8-140F-38F0843FF2DD}"/>
              </a:ext>
            </a:extLst>
          </p:cNvPr>
          <p:cNvGrpSpPr/>
          <p:nvPr/>
        </p:nvGrpSpPr>
        <p:grpSpPr>
          <a:xfrm>
            <a:off x="510988" y="454910"/>
            <a:ext cx="4167692" cy="923330"/>
            <a:chOff x="510988" y="454910"/>
            <a:chExt cx="4167692" cy="923330"/>
          </a:xfrm>
        </p:grpSpPr>
        <p:sp>
          <p:nvSpPr>
            <p:cNvPr id="5" name="TextBox 4">
              <a:extLst>
                <a:ext uri="{FF2B5EF4-FFF2-40B4-BE49-F238E27FC236}">
                  <a16:creationId xmlns:a16="http://schemas.microsoft.com/office/drawing/2014/main" id="{7765F9B1-28D8-C7EC-2ABB-22E2747A742E}"/>
                </a:ext>
              </a:extLst>
            </p:cNvPr>
            <p:cNvSpPr txBox="1"/>
            <p:nvPr/>
          </p:nvSpPr>
          <p:spPr>
            <a:xfrm>
              <a:off x="510988" y="454910"/>
              <a:ext cx="4167692" cy="923330"/>
            </a:xfrm>
            <a:prstGeom prst="rect">
              <a:avLst/>
            </a:prstGeom>
            <a:solidFill>
              <a:schemeClr val="bg1">
                <a:alpha val="85000"/>
              </a:schemeClr>
            </a:solidFill>
          </p:spPr>
          <p:txBody>
            <a:bodyPr wrap="square" rtlCol="0">
              <a:spAutoFit/>
            </a:bodyPr>
            <a:lstStyle/>
            <a:p>
              <a:r>
                <a:rPr lang="en-US" sz="5400" dirty="0">
                  <a:ea typeface="Calibri" panose="020F0502020204030204" pitchFamily="34" charset="0"/>
                </a:rPr>
                <a:t>Data</a:t>
              </a:r>
              <a:endParaRPr lang="en-US" sz="3600" dirty="0">
                <a:ea typeface="Calibri" panose="020F0502020204030204" pitchFamily="34" charset="0"/>
              </a:endParaRPr>
            </a:p>
          </p:txBody>
        </p:sp>
        <p:cxnSp>
          <p:nvCxnSpPr>
            <p:cNvPr id="6" name="Straight Connector 5">
              <a:extLst>
                <a:ext uri="{FF2B5EF4-FFF2-40B4-BE49-F238E27FC236}">
                  <a16:creationId xmlns:a16="http://schemas.microsoft.com/office/drawing/2014/main" id="{FA8E38F4-B9BC-D5F6-4F5F-C1A376E81FF3}"/>
                </a:ext>
              </a:extLst>
            </p:cNvPr>
            <p:cNvCxnSpPr>
              <a:cxnSpLocks/>
            </p:cNvCxnSpPr>
            <p:nvPr/>
          </p:nvCxnSpPr>
          <p:spPr>
            <a:xfrm>
              <a:off x="510988" y="1378240"/>
              <a:ext cx="2220637" cy="0"/>
            </a:xfrm>
            <a:prstGeom prst="line">
              <a:avLst/>
            </a:prstGeom>
            <a:ln w="47625"/>
          </p:spPr>
          <p:style>
            <a:lnRef idx="2">
              <a:schemeClr val="dk1"/>
            </a:lnRef>
            <a:fillRef idx="0">
              <a:schemeClr val="dk1"/>
            </a:fillRef>
            <a:effectRef idx="1">
              <a:schemeClr val="dk1"/>
            </a:effectRef>
            <a:fontRef idx="minor">
              <a:schemeClr val="tx1"/>
            </a:fontRef>
          </p:style>
        </p:cxnSp>
      </p:grpSp>
      <p:sp>
        <p:nvSpPr>
          <p:cNvPr id="8" name="TextBox 7">
            <a:extLst>
              <a:ext uri="{FF2B5EF4-FFF2-40B4-BE49-F238E27FC236}">
                <a16:creationId xmlns:a16="http://schemas.microsoft.com/office/drawing/2014/main" id="{05F5627B-1DAD-9909-F537-6AC8F28B8824}"/>
              </a:ext>
            </a:extLst>
          </p:cNvPr>
          <p:cNvSpPr txBox="1"/>
          <p:nvPr/>
        </p:nvSpPr>
        <p:spPr>
          <a:xfrm>
            <a:off x="4452669" y="1008879"/>
            <a:ext cx="3068148" cy="646331"/>
          </a:xfrm>
          <a:prstGeom prst="rect">
            <a:avLst/>
          </a:prstGeom>
          <a:noFill/>
        </p:spPr>
        <p:txBody>
          <a:bodyPr wrap="none" rtlCol="0">
            <a:spAutoFit/>
          </a:bodyPr>
          <a:lstStyle/>
          <a:p>
            <a:r>
              <a:rPr lang="en-US" sz="3600" dirty="0"/>
              <a:t>Calendar Date</a:t>
            </a:r>
          </a:p>
        </p:txBody>
      </p:sp>
      <p:sp>
        <p:nvSpPr>
          <p:cNvPr id="9" name="TextBox 8">
            <a:extLst>
              <a:ext uri="{FF2B5EF4-FFF2-40B4-BE49-F238E27FC236}">
                <a16:creationId xmlns:a16="http://schemas.microsoft.com/office/drawing/2014/main" id="{D130E34C-A222-48E6-D86B-FD18AF730E07}"/>
              </a:ext>
            </a:extLst>
          </p:cNvPr>
          <p:cNvSpPr txBox="1"/>
          <p:nvPr/>
        </p:nvSpPr>
        <p:spPr>
          <a:xfrm>
            <a:off x="4136753" y="2782669"/>
            <a:ext cx="3583225" cy="646331"/>
          </a:xfrm>
          <a:prstGeom prst="rect">
            <a:avLst/>
          </a:prstGeom>
          <a:noFill/>
        </p:spPr>
        <p:txBody>
          <a:bodyPr wrap="none" rtlCol="0">
            <a:spAutoFit/>
          </a:bodyPr>
          <a:lstStyle/>
          <a:p>
            <a:r>
              <a:rPr lang="en-US" sz="3600" dirty="0"/>
              <a:t>Holiday Indicator</a:t>
            </a:r>
          </a:p>
        </p:txBody>
      </p:sp>
      <p:sp>
        <p:nvSpPr>
          <p:cNvPr id="10" name="TextBox 9">
            <a:extLst>
              <a:ext uri="{FF2B5EF4-FFF2-40B4-BE49-F238E27FC236}">
                <a16:creationId xmlns:a16="http://schemas.microsoft.com/office/drawing/2014/main" id="{D71C35A9-B977-33A9-82B6-57E685940108}"/>
              </a:ext>
            </a:extLst>
          </p:cNvPr>
          <p:cNvSpPr txBox="1"/>
          <p:nvPr/>
        </p:nvSpPr>
        <p:spPr>
          <a:xfrm>
            <a:off x="3980715" y="4407311"/>
            <a:ext cx="3895297" cy="646331"/>
          </a:xfrm>
          <a:prstGeom prst="rect">
            <a:avLst/>
          </a:prstGeom>
          <a:noFill/>
        </p:spPr>
        <p:txBody>
          <a:bodyPr wrap="none" rtlCol="0">
            <a:spAutoFit/>
          </a:bodyPr>
          <a:lstStyle/>
          <a:p>
            <a:r>
              <a:rPr lang="en-US" sz="3600" dirty="0"/>
              <a:t>Number of Visitors</a:t>
            </a:r>
          </a:p>
        </p:txBody>
      </p:sp>
      <p:sp>
        <p:nvSpPr>
          <p:cNvPr id="11" name="TextBox 10">
            <a:extLst>
              <a:ext uri="{FF2B5EF4-FFF2-40B4-BE49-F238E27FC236}">
                <a16:creationId xmlns:a16="http://schemas.microsoft.com/office/drawing/2014/main" id="{1A562428-BD25-3BD4-8D18-17F457E502EB}"/>
              </a:ext>
            </a:extLst>
          </p:cNvPr>
          <p:cNvSpPr txBox="1"/>
          <p:nvPr/>
        </p:nvSpPr>
        <p:spPr>
          <a:xfrm>
            <a:off x="913130" y="5436073"/>
            <a:ext cx="2214517" cy="523220"/>
          </a:xfrm>
          <a:prstGeom prst="rect">
            <a:avLst/>
          </a:prstGeom>
          <a:noFill/>
        </p:spPr>
        <p:txBody>
          <a:bodyPr wrap="none" rtlCol="0">
            <a:spAutoFit/>
          </a:bodyPr>
          <a:lstStyle/>
          <a:p>
            <a:r>
              <a:rPr lang="en-US" sz="2800" dirty="0"/>
              <a:t>January 2016</a:t>
            </a:r>
          </a:p>
        </p:txBody>
      </p:sp>
      <p:sp>
        <p:nvSpPr>
          <p:cNvPr id="12" name="TextBox 11">
            <a:extLst>
              <a:ext uri="{FF2B5EF4-FFF2-40B4-BE49-F238E27FC236}">
                <a16:creationId xmlns:a16="http://schemas.microsoft.com/office/drawing/2014/main" id="{D13C5B94-546A-E41D-E1E6-2738382A5BC9}"/>
              </a:ext>
            </a:extLst>
          </p:cNvPr>
          <p:cNvSpPr txBox="1"/>
          <p:nvPr/>
        </p:nvSpPr>
        <p:spPr>
          <a:xfrm flipH="1">
            <a:off x="9064355" y="5436073"/>
            <a:ext cx="1898828" cy="523220"/>
          </a:xfrm>
          <a:prstGeom prst="rect">
            <a:avLst/>
          </a:prstGeom>
          <a:noFill/>
        </p:spPr>
        <p:txBody>
          <a:bodyPr wrap="square" rtlCol="0">
            <a:spAutoFit/>
          </a:bodyPr>
          <a:lstStyle/>
          <a:p>
            <a:r>
              <a:rPr lang="en-US" sz="2800" dirty="0"/>
              <a:t>April 2017</a:t>
            </a:r>
          </a:p>
        </p:txBody>
      </p:sp>
      <p:pic>
        <p:nvPicPr>
          <p:cNvPr id="20" name="Graphic 19" descr="Present outline">
            <a:extLst>
              <a:ext uri="{FF2B5EF4-FFF2-40B4-BE49-F238E27FC236}">
                <a16:creationId xmlns:a16="http://schemas.microsoft.com/office/drawing/2014/main" id="{F5047181-9C9C-1373-1016-1877C343BB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3964" y="1995430"/>
            <a:ext cx="1828800" cy="1828800"/>
          </a:xfrm>
          <a:prstGeom prst="rect">
            <a:avLst/>
          </a:prstGeom>
        </p:spPr>
      </p:pic>
      <p:pic>
        <p:nvPicPr>
          <p:cNvPr id="26" name="Graphic 25" descr="Daily calendar outline">
            <a:extLst>
              <a:ext uri="{FF2B5EF4-FFF2-40B4-BE49-F238E27FC236}">
                <a16:creationId xmlns:a16="http://schemas.microsoft.com/office/drawing/2014/main" id="{C1A2535A-4758-E5F6-D84E-77F664C7027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3964" y="390140"/>
            <a:ext cx="1828800" cy="1828800"/>
          </a:xfrm>
          <a:prstGeom prst="rect">
            <a:avLst/>
          </a:prstGeom>
        </p:spPr>
      </p:pic>
      <p:grpSp>
        <p:nvGrpSpPr>
          <p:cNvPr id="28" name="Group 27">
            <a:extLst>
              <a:ext uri="{FF2B5EF4-FFF2-40B4-BE49-F238E27FC236}">
                <a16:creationId xmlns:a16="http://schemas.microsoft.com/office/drawing/2014/main" id="{87B35057-6F6B-B384-CBC8-320CC623C4CB}"/>
              </a:ext>
            </a:extLst>
          </p:cNvPr>
          <p:cNvGrpSpPr/>
          <p:nvPr/>
        </p:nvGrpSpPr>
        <p:grpSpPr>
          <a:xfrm>
            <a:off x="4831087" y="3823163"/>
            <a:ext cx="2194560" cy="1828800"/>
            <a:chOff x="8719242" y="1378240"/>
            <a:chExt cx="1183451" cy="914400"/>
          </a:xfrm>
          <a:solidFill>
            <a:schemeClr val="accent5">
              <a:lumMod val="60000"/>
              <a:lumOff val="40000"/>
            </a:schemeClr>
          </a:solidFill>
        </p:grpSpPr>
        <p:pic>
          <p:nvPicPr>
            <p:cNvPr id="16" name="Graphic 15" descr="Person eating outline">
              <a:extLst>
                <a:ext uri="{FF2B5EF4-FFF2-40B4-BE49-F238E27FC236}">
                  <a16:creationId xmlns:a16="http://schemas.microsoft.com/office/drawing/2014/main" id="{B3963933-AD4B-95B4-154E-F5A43F5B6B8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19242" y="1378240"/>
              <a:ext cx="914400" cy="914400"/>
            </a:xfrm>
            <a:prstGeom prst="rect">
              <a:avLst/>
            </a:prstGeom>
          </p:spPr>
        </p:pic>
        <p:pic>
          <p:nvPicPr>
            <p:cNvPr id="27" name="Graphic 26" descr="Person eating outline">
              <a:extLst>
                <a:ext uri="{FF2B5EF4-FFF2-40B4-BE49-F238E27FC236}">
                  <a16:creationId xmlns:a16="http://schemas.microsoft.com/office/drawing/2014/main" id="{3D6D1374-A22C-C7CE-7942-E9CBA50B38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8988292" y="1378240"/>
              <a:ext cx="914401" cy="914400"/>
            </a:xfrm>
            <a:prstGeom prst="rect">
              <a:avLst/>
            </a:prstGeom>
          </p:spPr>
        </p:pic>
      </p:grpSp>
      <p:grpSp>
        <p:nvGrpSpPr>
          <p:cNvPr id="33" name="Group 32">
            <a:extLst>
              <a:ext uri="{FF2B5EF4-FFF2-40B4-BE49-F238E27FC236}">
                <a16:creationId xmlns:a16="http://schemas.microsoft.com/office/drawing/2014/main" id="{58AC394A-8236-8A51-DBA0-5C04A03738E6}"/>
              </a:ext>
            </a:extLst>
          </p:cNvPr>
          <p:cNvGrpSpPr/>
          <p:nvPr/>
        </p:nvGrpSpPr>
        <p:grpSpPr>
          <a:xfrm>
            <a:off x="3127646" y="5651963"/>
            <a:ext cx="5936709" cy="91440"/>
            <a:chOff x="3127646" y="5651963"/>
            <a:chExt cx="5936709" cy="91440"/>
          </a:xfrm>
        </p:grpSpPr>
        <p:cxnSp>
          <p:nvCxnSpPr>
            <p:cNvPr id="30" name="Straight Connector 29">
              <a:extLst>
                <a:ext uri="{FF2B5EF4-FFF2-40B4-BE49-F238E27FC236}">
                  <a16:creationId xmlns:a16="http://schemas.microsoft.com/office/drawing/2014/main" id="{CFADA12B-B470-71A2-F61F-271DB61F64FA}"/>
                </a:ext>
              </a:extLst>
            </p:cNvPr>
            <p:cNvCxnSpPr>
              <a:stCxn id="11" idx="3"/>
              <a:endCxn id="12" idx="3"/>
            </p:cNvCxnSpPr>
            <p:nvPr/>
          </p:nvCxnSpPr>
          <p:spPr>
            <a:xfrm>
              <a:off x="3127647" y="5697683"/>
              <a:ext cx="5936708" cy="0"/>
            </a:xfrm>
            <a:prstGeom prst="line">
              <a:avLst/>
            </a:prstGeom>
            <a:ln/>
          </p:spPr>
          <p:style>
            <a:lnRef idx="3">
              <a:schemeClr val="accent2"/>
            </a:lnRef>
            <a:fillRef idx="0">
              <a:schemeClr val="accent2"/>
            </a:fillRef>
            <a:effectRef idx="2">
              <a:schemeClr val="accent2"/>
            </a:effectRef>
            <a:fontRef idx="minor">
              <a:schemeClr val="tx1"/>
            </a:fontRef>
          </p:style>
        </p:cxnSp>
        <p:sp>
          <p:nvSpPr>
            <p:cNvPr id="31" name="Oval 30">
              <a:extLst>
                <a:ext uri="{FF2B5EF4-FFF2-40B4-BE49-F238E27FC236}">
                  <a16:creationId xmlns:a16="http://schemas.microsoft.com/office/drawing/2014/main" id="{351DB021-500F-6B57-5D75-422DD8912BED}"/>
                </a:ext>
              </a:extLst>
            </p:cNvPr>
            <p:cNvSpPr/>
            <p:nvPr/>
          </p:nvSpPr>
          <p:spPr>
            <a:xfrm>
              <a:off x="3127646" y="5651963"/>
              <a:ext cx="91440" cy="91440"/>
            </a:xfrm>
            <a:prstGeom prst="ellipse">
              <a:avLst/>
            </a:prstGeom>
            <a:solidFill>
              <a:schemeClr val="accent2">
                <a:lumMod val="60000"/>
                <a:lumOff val="40000"/>
              </a:schemeClr>
            </a:solidFill>
            <a:ln>
              <a:solidFill>
                <a:schemeClr val="accent2">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4705C46-0627-26B0-4BB5-841176BBEE74}"/>
                </a:ext>
              </a:extLst>
            </p:cNvPr>
            <p:cNvSpPr/>
            <p:nvPr/>
          </p:nvSpPr>
          <p:spPr>
            <a:xfrm>
              <a:off x="8972915" y="5651963"/>
              <a:ext cx="91440" cy="91440"/>
            </a:xfrm>
            <a:prstGeom prst="ellipse">
              <a:avLst/>
            </a:prstGeom>
            <a:solidFill>
              <a:schemeClr val="accent2">
                <a:lumMod val="60000"/>
                <a:lumOff val="40000"/>
              </a:schemeClr>
            </a:solidFill>
            <a:ln>
              <a:solidFill>
                <a:schemeClr val="accent2">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7" name="Audio 6">
            <a:hlinkClick r:id="" action="ppaction://media"/>
            <a:extLst>
              <a:ext uri="{FF2B5EF4-FFF2-40B4-BE49-F238E27FC236}">
                <a16:creationId xmlns:a16="http://schemas.microsoft.com/office/drawing/2014/main" id="{0DF83E0E-21B1-D6D5-F6F6-88DEBAB7DF95}"/>
              </a:ext>
            </a:extLst>
          </p:cNvPr>
          <p:cNvPicPr>
            <a:picLocks noChangeAspect="1"/>
          </p:cNvPicPr>
          <p:nvPr>
            <a:audioFile r:link="rId3"/>
            <p:extLst>
              <p:ext uri="{DAA4B4D4-6D71-4841-9C94-3DE7FCFB9230}">
                <p14:media xmlns:p14="http://schemas.microsoft.com/office/powerpoint/2010/main" r:embed="rId2"/>
              </p:ext>
            </p:extLst>
          </p:nvPr>
        </p:nvPicPr>
        <p:blipFill>
          <a:blip r:embed="rId12"/>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794642837"/>
      </p:ext>
    </p:extLst>
  </p:cSld>
  <p:clrMapOvr>
    <a:masterClrMapping/>
  </p:clrMapOvr>
  <mc:AlternateContent xmlns:mc="http://schemas.openxmlformats.org/markup-compatibility/2006">
    <mc:Choice xmlns:p14="http://schemas.microsoft.com/office/powerpoint/2010/main" Requires="p14">
      <p:transition spd="slow" p14:dur="2000" advTm="48595"/>
    </mc:Choice>
    <mc:Fallback>
      <p:transition spd="slow" advTm="48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1000"/>
                                        <p:tgtEl>
                                          <p:spTgt spid="4"/>
                                        </p:tgtEl>
                                      </p:cBhvr>
                                    </p:animEffect>
                                  </p:childTnLst>
                                </p:cTn>
                              </p:par>
                              <p:par>
                                <p:cTn id="12" presetID="53" presetClass="entr" presetSubtype="16" fill="hold" nodeType="with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p:cTn id="14" dur="1000" fill="hold"/>
                                        <p:tgtEl>
                                          <p:spTgt spid="33"/>
                                        </p:tgtEl>
                                        <p:attrNameLst>
                                          <p:attrName>ppt_w</p:attrName>
                                        </p:attrNameLst>
                                      </p:cBhvr>
                                      <p:tavLst>
                                        <p:tav tm="0">
                                          <p:val>
                                            <p:fltVal val="0"/>
                                          </p:val>
                                        </p:tav>
                                        <p:tav tm="100000">
                                          <p:val>
                                            <p:strVal val="#ppt_w"/>
                                          </p:val>
                                        </p:tav>
                                      </p:tavLst>
                                    </p:anim>
                                    <p:anim calcmode="lin" valueType="num">
                                      <p:cBhvr>
                                        <p:cTn id="15" dur="1000" fill="hold"/>
                                        <p:tgtEl>
                                          <p:spTgt spid="33"/>
                                        </p:tgtEl>
                                        <p:attrNameLst>
                                          <p:attrName>ppt_h</p:attrName>
                                        </p:attrNameLst>
                                      </p:cBhvr>
                                      <p:tavLst>
                                        <p:tav tm="0">
                                          <p:val>
                                            <p:fltVal val="0"/>
                                          </p:val>
                                        </p:tav>
                                        <p:tav tm="100000">
                                          <p:val>
                                            <p:strVal val="#ppt_h"/>
                                          </p:val>
                                        </p:tav>
                                      </p:tavLst>
                                    </p:anim>
                                    <p:animEffect transition="in" filter="fade">
                                      <p:cBhvr>
                                        <p:cTn id="16" dur="1000"/>
                                        <p:tgtEl>
                                          <p:spTgt spid="3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anim calcmode="lin" valueType="num">
                                      <p:cBhvr>
                                        <p:cTn id="28" dur="500" fill="hold"/>
                                        <p:tgtEl>
                                          <p:spTgt spid="8"/>
                                        </p:tgtEl>
                                        <p:attrNameLst>
                                          <p:attrName>ppt_x</p:attrName>
                                        </p:attrNameLst>
                                      </p:cBhvr>
                                      <p:tavLst>
                                        <p:tav tm="0">
                                          <p:val>
                                            <p:strVal val="#ppt_x"/>
                                          </p:val>
                                        </p:tav>
                                        <p:tav tm="100000">
                                          <p:val>
                                            <p:strVal val="#ppt_x"/>
                                          </p:val>
                                        </p:tav>
                                      </p:tavLst>
                                    </p:anim>
                                    <p:anim calcmode="lin" valueType="num">
                                      <p:cBhvr>
                                        <p:cTn id="2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xit" presetSubtype="37" fill="hold" grpId="1" nodeType="clickEffect">
                                  <p:stCondLst>
                                    <p:cond delay="0"/>
                                  </p:stCondLst>
                                  <p:childTnLst>
                                    <p:animEffect transition="out" filter="barn(outVertical)">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par>
                                <p:cTn id="35" presetID="53" presetClass="entr" presetSubtype="16"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animEffect transition="in" filter="fade">
                                      <p:cBhvr>
                                        <p:cTn id="39" dur="5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50" presetClass="path" presetSubtype="0" accel="50000" decel="50000" fill="hold" nodeType="clickEffect">
                                  <p:stCondLst>
                                    <p:cond delay="0"/>
                                  </p:stCondLst>
                                  <p:childTnLst>
                                    <p:animMotion origin="layout" path="M 2.08333E-6 2.22222E-6 L -0.14766 2.22222E-6 C -0.21328 2.22222E-6 -0.29388 0.06921 -0.29388 0.12662 L -0.29388 0.25578 " pathEditMode="relative" rAng="0" ptsTypes="AAAA">
                                      <p:cBhvr>
                                        <p:cTn id="43" dur="1000" fill="hold"/>
                                        <p:tgtEl>
                                          <p:spTgt spid="26"/>
                                        </p:tgtEl>
                                        <p:attrNameLst>
                                          <p:attrName>ppt_x</p:attrName>
                                          <p:attrName>ppt_y</p:attrName>
                                        </p:attrNameLst>
                                      </p:cBhvr>
                                      <p:rCtr x="-14701" y="12778"/>
                                    </p:animMotion>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anim calcmode="lin" valueType="num">
                                      <p:cBhvr>
                                        <p:cTn id="49" dur="500" fill="hold"/>
                                        <p:tgtEl>
                                          <p:spTgt spid="9"/>
                                        </p:tgtEl>
                                        <p:attrNameLst>
                                          <p:attrName>ppt_x</p:attrName>
                                        </p:attrNameLst>
                                      </p:cBhvr>
                                      <p:tavLst>
                                        <p:tav tm="0">
                                          <p:val>
                                            <p:strVal val="#ppt_x"/>
                                          </p:val>
                                        </p:tav>
                                        <p:tav tm="100000">
                                          <p:val>
                                            <p:strVal val="#ppt_x"/>
                                          </p:val>
                                        </p:tav>
                                      </p:tavLst>
                                    </p:anim>
                                    <p:anim calcmode="lin" valueType="num">
                                      <p:cBhvr>
                                        <p:cTn id="50"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6" presetClass="exit" presetSubtype="37" fill="hold" grpId="1" nodeType="clickEffect">
                                  <p:stCondLst>
                                    <p:cond delay="0"/>
                                  </p:stCondLst>
                                  <p:childTnLst>
                                    <p:animEffect transition="out" filter="barn(outVertical)">
                                      <p:cBhvr>
                                        <p:cTn id="54" dur="500"/>
                                        <p:tgtEl>
                                          <p:spTgt spid="9"/>
                                        </p:tgtEl>
                                      </p:cBhvr>
                                    </p:animEffect>
                                    <p:set>
                                      <p:cBhvr>
                                        <p:cTn id="55" dur="1" fill="hold">
                                          <p:stCondLst>
                                            <p:cond delay="499"/>
                                          </p:stCondLst>
                                        </p:cTn>
                                        <p:tgtEl>
                                          <p:spTgt spid="9"/>
                                        </p:tgtEl>
                                        <p:attrNameLst>
                                          <p:attrName>style.visibility</p:attrName>
                                        </p:attrNameLst>
                                      </p:cBhvr>
                                      <p:to>
                                        <p:strVal val="hidden"/>
                                      </p:to>
                                    </p:set>
                                  </p:childTnLst>
                                </p:cTn>
                              </p:par>
                              <p:par>
                                <p:cTn id="56" presetID="53" presetClass="entr" presetSubtype="16" fill="hold" nodeType="with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p:cTn id="58" dur="500" fill="hold"/>
                                        <p:tgtEl>
                                          <p:spTgt spid="20"/>
                                        </p:tgtEl>
                                        <p:attrNameLst>
                                          <p:attrName>ppt_w</p:attrName>
                                        </p:attrNameLst>
                                      </p:cBhvr>
                                      <p:tavLst>
                                        <p:tav tm="0">
                                          <p:val>
                                            <p:fltVal val="0"/>
                                          </p:val>
                                        </p:tav>
                                        <p:tav tm="100000">
                                          <p:val>
                                            <p:strVal val="#ppt_w"/>
                                          </p:val>
                                        </p:tav>
                                      </p:tavLst>
                                    </p:anim>
                                    <p:anim calcmode="lin" valueType="num">
                                      <p:cBhvr>
                                        <p:cTn id="59" dur="500" fill="hold"/>
                                        <p:tgtEl>
                                          <p:spTgt spid="20"/>
                                        </p:tgtEl>
                                        <p:attrNameLst>
                                          <p:attrName>ppt_h</p:attrName>
                                        </p:attrNameLst>
                                      </p:cBhvr>
                                      <p:tavLst>
                                        <p:tav tm="0">
                                          <p:val>
                                            <p:fltVal val="0"/>
                                          </p:val>
                                        </p:tav>
                                        <p:tav tm="100000">
                                          <p:val>
                                            <p:strVal val="#ppt_h"/>
                                          </p:val>
                                        </p:tav>
                                      </p:tavLst>
                                    </p:anim>
                                    <p:animEffect transition="in" filter="fad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nodeType="clickEffect">
                                  <p:stCondLst>
                                    <p:cond delay="0"/>
                                  </p:stCondLst>
                                  <p:childTnLst>
                                    <p:animMotion origin="layout" path="M 2.08333E-6 4.44444E-6 L 0.29388 4.44444E-6 " pathEditMode="relative" rAng="0" ptsTypes="AA">
                                      <p:cBhvr>
                                        <p:cTn id="64" dur="1000" fill="hold"/>
                                        <p:tgtEl>
                                          <p:spTgt spid="20"/>
                                        </p:tgtEl>
                                        <p:attrNameLst>
                                          <p:attrName>ppt_x</p:attrName>
                                          <p:attrName>ppt_y</p:attrName>
                                        </p:attrNameLst>
                                      </p:cBhvr>
                                      <p:rCtr x="14687" y="0"/>
                                    </p:animMotion>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anim calcmode="lin" valueType="num">
                                      <p:cBhvr>
                                        <p:cTn id="70" dur="500" fill="hold"/>
                                        <p:tgtEl>
                                          <p:spTgt spid="10"/>
                                        </p:tgtEl>
                                        <p:attrNameLst>
                                          <p:attrName>ppt_x</p:attrName>
                                        </p:attrNameLst>
                                      </p:cBhvr>
                                      <p:tavLst>
                                        <p:tav tm="0">
                                          <p:val>
                                            <p:strVal val="#ppt_x"/>
                                          </p:val>
                                        </p:tav>
                                        <p:tav tm="100000">
                                          <p:val>
                                            <p:strVal val="#ppt_x"/>
                                          </p:val>
                                        </p:tav>
                                      </p:tavLst>
                                    </p:anim>
                                    <p:anim calcmode="lin" valueType="num">
                                      <p:cBhvr>
                                        <p:cTn id="71"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6" presetClass="exit" presetSubtype="37" fill="hold" grpId="1" nodeType="clickEffect">
                                  <p:stCondLst>
                                    <p:cond delay="0"/>
                                  </p:stCondLst>
                                  <p:childTnLst>
                                    <p:animEffect transition="out" filter="barn(outVertical)">
                                      <p:cBhvr>
                                        <p:cTn id="75" dur="500"/>
                                        <p:tgtEl>
                                          <p:spTgt spid="10"/>
                                        </p:tgtEl>
                                      </p:cBhvr>
                                    </p:animEffect>
                                    <p:set>
                                      <p:cBhvr>
                                        <p:cTn id="76" dur="1" fill="hold">
                                          <p:stCondLst>
                                            <p:cond delay="499"/>
                                          </p:stCondLst>
                                        </p:cTn>
                                        <p:tgtEl>
                                          <p:spTgt spid="10"/>
                                        </p:tgtEl>
                                        <p:attrNameLst>
                                          <p:attrName>style.visibility</p:attrName>
                                        </p:attrNameLst>
                                      </p:cBhvr>
                                      <p:to>
                                        <p:strVal val="hidden"/>
                                      </p:to>
                                    </p:set>
                                  </p:childTnLst>
                                </p:cTn>
                              </p:par>
                              <p:par>
                                <p:cTn id="77" presetID="53" presetClass="entr" presetSubtype="16" fill="hold" nodeType="with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p:cTn id="79" dur="500" fill="hold"/>
                                        <p:tgtEl>
                                          <p:spTgt spid="28"/>
                                        </p:tgtEl>
                                        <p:attrNameLst>
                                          <p:attrName>ppt_w</p:attrName>
                                        </p:attrNameLst>
                                      </p:cBhvr>
                                      <p:tavLst>
                                        <p:tav tm="0">
                                          <p:val>
                                            <p:fltVal val="0"/>
                                          </p:val>
                                        </p:tav>
                                        <p:tav tm="100000">
                                          <p:val>
                                            <p:strVal val="#ppt_w"/>
                                          </p:val>
                                        </p:tav>
                                      </p:tavLst>
                                    </p:anim>
                                    <p:anim calcmode="lin" valueType="num">
                                      <p:cBhvr>
                                        <p:cTn id="80" dur="500" fill="hold"/>
                                        <p:tgtEl>
                                          <p:spTgt spid="28"/>
                                        </p:tgtEl>
                                        <p:attrNameLst>
                                          <p:attrName>ppt_h</p:attrName>
                                        </p:attrNameLst>
                                      </p:cBhvr>
                                      <p:tavLst>
                                        <p:tav tm="0">
                                          <p:val>
                                            <p:fltVal val="0"/>
                                          </p:val>
                                        </p:tav>
                                        <p:tav tm="100000">
                                          <p:val>
                                            <p:strVal val="#ppt_h"/>
                                          </p:val>
                                        </p:tav>
                                      </p:tavLst>
                                    </p:anim>
                                    <p:animEffect transition="in" filter="fade">
                                      <p:cBhvr>
                                        <p:cTn id="81" dur="500"/>
                                        <p:tgtEl>
                                          <p:spTgt spid="28"/>
                                        </p:tgtEl>
                                      </p:cBhvr>
                                    </p:animEffect>
                                  </p:childTnLst>
                                </p:cTn>
                              </p:par>
                            </p:childTnLst>
                          </p:cTn>
                        </p:par>
                      </p:childTnLst>
                    </p:cTn>
                  </p:par>
                  <p:par>
                    <p:cTn id="82" fill="hold">
                      <p:stCondLst>
                        <p:cond delay="indefinite"/>
                      </p:stCondLst>
                      <p:childTnLst>
                        <p:par>
                          <p:cTn id="83" fill="hold">
                            <p:stCondLst>
                              <p:cond delay="0"/>
                            </p:stCondLst>
                            <p:childTnLst>
                              <p:par>
                                <p:cTn id="84" presetID="42" presetClass="path" presetSubtype="0" accel="50000" decel="50000" fill="hold" nodeType="clickEffect">
                                  <p:stCondLst>
                                    <p:cond delay="0"/>
                                  </p:stCondLst>
                                  <p:childTnLst>
                                    <p:animMotion origin="layout" path="M 2.08333E-6 -7.40741E-7 L -3.95833E-6 -0.26643 " pathEditMode="relative" rAng="0" ptsTypes="AA">
                                      <p:cBhvr>
                                        <p:cTn id="85" dur="1000" fill="hold"/>
                                        <p:tgtEl>
                                          <p:spTgt spid="28"/>
                                        </p:tgtEl>
                                        <p:attrNameLst>
                                          <p:attrName>ppt_x</p:attrName>
                                          <p:attrName>ppt_y</p:attrName>
                                        </p:attrNameLst>
                                      </p:cBhvr>
                                      <p:rCtr x="-130" y="-12616"/>
                                    </p:animMotion>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nodeType="clickEffect">
                                  <p:stCondLst>
                                    <p:cond delay="0"/>
                                  </p:stCondLst>
                                  <p:childTnLst>
                                    <p:animEffect transition="out" filter="fade">
                                      <p:cBhvr>
                                        <p:cTn id="89" dur="500"/>
                                        <p:tgtEl>
                                          <p:spTgt spid="4"/>
                                        </p:tgtEl>
                                      </p:cBhvr>
                                    </p:animEffect>
                                    <p:set>
                                      <p:cBhvr>
                                        <p:cTn id="90" dur="1" fill="hold">
                                          <p:stCondLst>
                                            <p:cond delay="499"/>
                                          </p:stCondLst>
                                        </p:cTn>
                                        <p:tgtEl>
                                          <p:spTgt spid="4"/>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33"/>
                                        </p:tgtEl>
                                      </p:cBhvr>
                                    </p:animEffect>
                                    <p:set>
                                      <p:cBhvr>
                                        <p:cTn id="93" dur="1" fill="hold">
                                          <p:stCondLst>
                                            <p:cond delay="499"/>
                                          </p:stCondLst>
                                        </p:cTn>
                                        <p:tgtEl>
                                          <p:spTgt spid="33"/>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11"/>
                                        </p:tgtEl>
                                      </p:cBhvr>
                                    </p:animEffect>
                                    <p:set>
                                      <p:cBhvr>
                                        <p:cTn id="96" dur="1" fill="hold">
                                          <p:stCondLst>
                                            <p:cond delay="499"/>
                                          </p:stCondLst>
                                        </p:cTn>
                                        <p:tgtEl>
                                          <p:spTgt spid="11"/>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12"/>
                                        </p:tgtEl>
                                      </p:cBhvr>
                                    </p:animEffect>
                                    <p:set>
                                      <p:cBhvr>
                                        <p:cTn id="99" dur="1" fill="hold">
                                          <p:stCondLst>
                                            <p:cond delay="499"/>
                                          </p:stCondLst>
                                        </p:cTn>
                                        <p:tgtEl>
                                          <p:spTgt spid="12"/>
                                        </p:tgtEl>
                                        <p:attrNameLst>
                                          <p:attrName>style.visibility</p:attrName>
                                        </p:attrNameLst>
                                      </p:cBhvr>
                                      <p:to>
                                        <p:strVal val="hidden"/>
                                      </p:to>
                                    </p:set>
                                  </p:childTnLst>
                                </p:cTn>
                              </p:par>
                              <p:par>
                                <p:cTn id="100" presetID="10" presetClass="exit" presetSubtype="0" fill="hold" grpId="2" nodeType="withEffect">
                                  <p:stCondLst>
                                    <p:cond delay="0"/>
                                  </p:stCondLst>
                                  <p:childTnLst>
                                    <p:animEffect transition="out" filter="fade">
                                      <p:cBhvr>
                                        <p:cTn id="101" dur="500"/>
                                        <p:tgtEl>
                                          <p:spTgt spid="8"/>
                                        </p:tgtEl>
                                      </p:cBhvr>
                                    </p:animEffect>
                                    <p:set>
                                      <p:cBhvr>
                                        <p:cTn id="102" dur="1" fill="hold">
                                          <p:stCondLst>
                                            <p:cond delay="499"/>
                                          </p:stCondLst>
                                        </p:cTn>
                                        <p:tgtEl>
                                          <p:spTgt spid="8"/>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26"/>
                                        </p:tgtEl>
                                      </p:cBhvr>
                                    </p:animEffect>
                                    <p:set>
                                      <p:cBhvr>
                                        <p:cTn id="105" dur="1" fill="hold">
                                          <p:stCondLst>
                                            <p:cond delay="499"/>
                                          </p:stCondLst>
                                        </p:cTn>
                                        <p:tgtEl>
                                          <p:spTgt spid="26"/>
                                        </p:tgtEl>
                                        <p:attrNameLst>
                                          <p:attrName>style.visibility</p:attrName>
                                        </p:attrNameLst>
                                      </p:cBhvr>
                                      <p:to>
                                        <p:strVal val="hidden"/>
                                      </p:to>
                                    </p:set>
                                  </p:childTnLst>
                                </p:cTn>
                              </p:par>
                              <p:par>
                                <p:cTn id="106" presetID="10" presetClass="exit" presetSubtype="0" fill="hold" grpId="2" nodeType="withEffect">
                                  <p:stCondLst>
                                    <p:cond delay="0"/>
                                  </p:stCondLst>
                                  <p:childTnLst>
                                    <p:animEffect transition="out" filter="fade">
                                      <p:cBhvr>
                                        <p:cTn id="107" dur="500"/>
                                        <p:tgtEl>
                                          <p:spTgt spid="9"/>
                                        </p:tgtEl>
                                      </p:cBhvr>
                                    </p:animEffect>
                                    <p:set>
                                      <p:cBhvr>
                                        <p:cTn id="108" dur="1" fill="hold">
                                          <p:stCondLst>
                                            <p:cond delay="499"/>
                                          </p:stCondLst>
                                        </p:cTn>
                                        <p:tgtEl>
                                          <p:spTgt spid="9"/>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20"/>
                                        </p:tgtEl>
                                      </p:cBhvr>
                                    </p:animEffect>
                                    <p:set>
                                      <p:cBhvr>
                                        <p:cTn id="111" dur="1" fill="hold">
                                          <p:stCondLst>
                                            <p:cond delay="499"/>
                                          </p:stCondLst>
                                        </p:cTn>
                                        <p:tgtEl>
                                          <p:spTgt spid="20"/>
                                        </p:tgtEl>
                                        <p:attrNameLst>
                                          <p:attrName>style.visibility</p:attrName>
                                        </p:attrNameLst>
                                      </p:cBhvr>
                                      <p:to>
                                        <p:strVal val="hidden"/>
                                      </p:to>
                                    </p:set>
                                  </p:childTnLst>
                                </p:cTn>
                              </p:par>
                              <p:par>
                                <p:cTn id="112" presetID="10" presetClass="exit" presetSubtype="0" fill="hold" grpId="2" nodeType="withEffect">
                                  <p:stCondLst>
                                    <p:cond delay="0"/>
                                  </p:stCondLst>
                                  <p:childTnLst>
                                    <p:animEffect transition="out" filter="fade">
                                      <p:cBhvr>
                                        <p:cTn id="113" dur="500"/>
                                        <p:tgtEl>
                                          <p:spTgt spid="10"/>
                                        </p:tgtEl>
                                      </p:cBhvr>
                                    </p:animEffect>
                                    <p:set>
                                      <p:cBhvr>
                                        <p:cTn id="114" dur="1" fill="hold">
                                          <p:stCondLst>
                                            <p:cond delay="499"/>
                                          </p:stCondLst>
                                        </p:cTn>
                                        <p:tgtEl>
                                          <p:spTgt spid="10"/>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28"/>
                                        </p:tgtEl>
                                      </p:cBhvr>
                                    </p:animEffect>
                                    <p:set>
                                      <p:cBhvr>
                                        <p:cTn id="117"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8" fill="hold" display="0">
                  <p:stCondLst>
                    <p:cond delay="indefinite"/>
                  </p:stCondLst>
                  <p:endCondLst>
                    <p:cond evt="onStopAudio" delay="0">
                      <p:tgtEl>
                        <p:sldTgt/>
                      </p:tgtEl>
                    </p:cond>
                  </p:endCondLst>
                </p:cTn>
                <p:tgtEl>
                  <p:spTgt spid="7"/>
                </p:tgtEl>
              </p:cMediaNode>
            </p:audio>
          </p:childTnLst>
        </p:cTn>
      </p:par>
    </p:tnLst>
    <p:bldLst>
      <p:bldP spid="8" grpId="0"/>
      <p:bldP spid="8" grpId="1"/>
      <p:bldP spid="8" grpId="2"/>
      <p:bldP spid="9" grpId="0"/>
      <p:bldP spid="9" grpId="1"/>
      <p:bldP spid="9" grpId="2"/>
      <p:bldP spid="10" grpId="0"/>
      <p:bldP spid="10" grpId="1"/>
      <p:bldP spid="10" grpId="2"/>
      <p:bldP spid="11" grpId="0"/>
      <p:bldP spid="11" grpId="1"/>
      <p:bldP spid="12" grpId="0"/>
      <p:bldP spid="1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Content Placeholder 4" descr="Fork and knife with solid fill">
            <a:extLst>
              <a:ext uri="{FF2B5EF4-FFF2-40B4-BE49-F238E27FC236}">
                <a16:creationId xmlns:a16="http://schemas.microsoft.com/office/drawing/2014/main" id="{5B522A08-6696-16BB-0D9C-1B78B2242A60}"/>
              </a:ext>
            </a:extLst>
          </p:cNvPr>
          <p:cNvPicPr>
            <a:picLocks noGrp="1" noChangeAspect="1"/>
          </p:cNvPicPr>
          <p:nvPr>
            <p:ph idx="1"/>
          </p:nvPr>
        </p:nvPicPr>
        <p:blipFill rotWithShape="1">
          <a:blip r:embed="rId6">
            <a:extLst>
              <a:ext uri="{96DAC541-7B7A-43D3-8B79-37D633B846F1}">
                <asvg:svgBlip xmlns:asvg="http://schemas.microsoft.com/office/drawing/2016/SVG/main" r:embed="rId7"/>
              </a:ext>
            </a:extLst>
          </a:blip>
          <a:srcRect l="898" t="898" r="898" b="898"/>
          <a:stretch/>
        </p:blipFill>
        <p:spPr>
          <a:xfrm rot="1143880">
            <a:off x="-526439" y="3601053"/>
            <a:ext cx="4489900" cy="4489900"/>
          </a:xfrm>
        </p:spPr>
      </p:pic>
      <p:grpSp>
        <p:nvGrpSpPr>
          <p:cNvPr id="10" name="Group 9">
            <a:extLst>
              <a:ext uri="{FF2B5EF4-FFF2-40B4-BE49-F238E27FC236}">
                <a16:creationId xmlns:a16="http://schemas.microsoft.com/office/drawing/2014/main" id="{9341E5E2-ED92-3BF7-4463-6C1A039DCDEA}"/>
              </a:ext>
            </a:extLst>
          </p:cNvPr>
          <p:cNvGrpSpPr/>
          <p:nvPr/>
        </p:nvGrpSpPr>
        <p:grpSpPr>
          <a:xfrm>
            <a:off x="510988" y="454910"/>
            <a:ext cx="13372652" cy="1755364"/>
            <a:chOff x="510988" y="454910"/>
            <a:chExt cx="4167692" cy="1754326"/>
          </a:xfrm>
          <a:noFill/>
        </p:grpSpPr>
        <p:sp>
          <p:nvSpPr>
            <p:cNvPr id="11" name="TextBox 10">
              <a:extLst>
                <a:ext uri="{FF2B5EF4-FFF2-40B4-BE49-F238E27FC236}">
                  <a16:creationId xmlns:a16="http://schemas.microsoft.com/office/drawing/2014/main" id="{F59CD1A1-6956-A9D8-1B93-16B10C3EF28C}"/>
                </a:ext>
              </a:extLst>
            </p:cNvPr>
            <p:cNvSpPr txBox="1"/>
            <p:nvPr/>
          </p:nvSpPr>
          <p:spPr>
            <a:xfrm>
              <a:off x="510988" y="454910"/>
              <a:ext cx="4167692" cy="1754326"/>
            </a:xfrm>
            <a:prstGeom prst="rect">
              <a:avLst/>
            </a:prstGeom>
            <a:grpFill/>
          </p:spPr>
          <p:txBody>
            <a:bodyPr wrap="square" rtlCol="0">
              <a:spAutoFit/>
            </a:bodyPr>
            <a:lstStyle/>
            <a:p>
              <a:r>
                <a:rPr lang="en-US" sz="5400" dirty="0">
                  <a:ea typeface="Calibri" panose="020F0502020204030204" pitchFamily="34" charset="0"/>
                </a:rPr>
                <a:t>Tools and Techniques</a:t>
              </a:r>
              <a:endParaRPr lang="en-US" sz="3600" dirty="0">
                <a:ea typeface="Calibri" panose="020F0502020204030204" pitchFamily="34" charset="0"/>
              </a:endParaRPr>
            </a:p>
          </p:txBody>
        </p:sp>
        <p:cxnSp>
          <p:nvCxnSpPr>
            <p:cNvPr id="12" name="Straight Connector 11">
              <a:extLst>
                <a:ext uri="{FF2B5EF4-FFF2-40B4-BE49-F238E27FC236}">
                  <a16:creationId xmlns:a16="http://schemas.microsoft.com/office/drawing/2014/main" id="{2E5895EB-E70D-7170-0322-B8ACC52FE010}"/>
                </a:ext>
              </a:extLst>
            </p:cNvPr>
            <p:cNvCxnSpPr>
              <a:cxnSpLocks/>
            </p:cNvCxnSpPr>
            <p:nvPr/>
          </p:nvCxnSpPr>
          <p:spPr>
            <a:xfrm>
              <a:off x="510988" y="1378240"/>
              <a:ext cx="2220637" cy="0"/>
            </a:xfrm>
            <a:prstGeom prst="line">
              <a:avLst/>
            </a:prstGeom>
            <a:grpFill/>
            <a:ln w="47625"/>
          </p:spPr>
          <p:style>
            <a:lnRef idx="2">
              <a:schemeClr val="dk1"/>
            </a:lnRef>
            <a:fillRef idx="0">
              <a:schemeClr val="dk1"/>
            </a:fillRef>
            <a:effectRef idx="1">
              <a:schemeClr val="dk1"/>
            </a:effectRef>
            <a:fontRef idx="minor">
              <a:schemeClr val="tx1"/>
            </a:fontRef>
          </p:style>
        </p:cxnSp>
      </p:grpSp>
      <p:grpSp>
        <p:nvGrpSpPr>
          <p:cNvPr id="5" name="Group 4">
            <a:extLst>
              <a:ext uri="{FF2B5EF4-FFF2-40B4-BE49-F238E27FC236}">
                <a16:creationId xmlns:a16="http://schemas.microsoft.com/office/drawing/2014/main" id="{4CEB4388-ACF2-3071-A95C-336F02D51FE7}"/>
              </a:ext>
            </a:extLst>
          </p:cNvPr>
          <p:cNvGrpSpPr>
            <a:grpSpLocks noChangeAspect="1"/>
          </p:cNvGrpSpPr>
          <p:nvPr/>
        </p:nvGrpSpPr>
        <p:grpSpPr>
          <a:xfrm>
            <a:off x="3585797" y="4118747"/>
            <a:ext cx="5668474" cy="2103120"/>
            <a:chOff x="0" y="1288327"/>
            <a:chExt cx="12192000" cy="4512177"/>
          </a:xfrm>
        </p:grpSpPr>
        <p:pic>
          <p:nvPicPr>
            <p:cNvPr id="3" name="Picture 2" descr="A logo with a blue circle and a blue circle&#10;&#10;Description automatically generated">
              <a:extLst>
                <a:ext uri="{FF2B5EF4-FFF2-40B4-BE49-F238E27FC236}">
                  <a16:creationId xmlns:a16="http://schemas.microsoft.com/office/drawing/2014/main" id="{E2C76C2E-B483-A611-EA1D-C5ACE07D58B3}"/>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0" y="1288327"/>
              <a:ext cx="12192000" cy="4281345"/>
            </a:xfrm>
            <a:prstGeom prst="rect">
              <a:avLst/>
            </a:prstGeom>
          </p:spPr>
        </p:pic>
        <p:sp>
          <p:nvSpPr>
            <p:cNvPr id="4" name="TextBox 3">
              <a:extLst>
                <a:ext uri="{FF2B5EF4-FFF2-40B4-BE49-F238E27FC236}">
                  <a16:creationId xmlns:a16="http://schemas.microsoft.com/office/drawing/2014/main" id="{520D300F-DD61-F416-4B40-9E66257A1A25}"/>
                </a:ext>
              </a:extLst>
            </p:cNvPr>
            <p:cNvSpPr txBox="1"/>
            <p:nvPr/>
          </p:nvSpPr>
          <p:spPr>
            <a:xfrm>
              <a:off x="0" y="5569672"/>
              <a:ext cx="12192000" cy="230832"/>
            </a:xfrm>
            <a:prstGeom prst="rect">
              <a:avLst/>
            </a:prstGeom>
            <a:noFill/>
          </p:spPr>
          <p:txBody>
            <a:bodyPr wrap="square" rtlCol="0">
              <a:spAutoFit/>
            </a:bodyPr>
            <a:lstStyle/>
            <a:p>
              <a:r>
                <a:rPr lang="en-US" sz="900">
                  <a:hlinkClick r:id="rId9" tooltip="https://jmbuhr.de/dataIntro20/lectures/lecture1/"/>
                </a:rPr>
                <a:t>This Photo</a:t>
              </a:r>
              <a:r>
                <a:rPr lang="en-US" sz="900"/>
                <a:t> by Unknown Author is licensed under </a:t>
              </a:r>
              <a:r>
                <a:rPr lang="en-US" sz="900">
                  <a:hlinkClick r:id="rId10" tooltip="https://creativecommons.org/licenses/by/3.0/"/>
                </a:rPr>
                <a:t>CC BY</a:t>
              </a:r>
              <a:endParaRPr lang="en-US" sz="900"/>
            </a:p>
          </p:txBody>
        </p:sp>
      </p:grpSp>
      <p:pic>
        <p:nvPicPr>
          <p:cNvPr id="14" name="Graphic 13" descr="Pandemic flattening curve bar graph outline">
            <a:extLst>
              <a:ext uri="{FF2B5EF4-FFF2-40B4-BE49-F238E27FC236}">
                <a16:creationId xmlns:a16="http://schemas.microsoft.com/office/drawing/2014/main" id="{A1BCBDED-CC53-73AB-A4E3-2EC15F51D58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81600" y="1954494"/>
            <a:ext cx="1828800" cy="1828800"/>
          </a:xfrm>
          <a:prstGeom prst="rect">
            <a:avLst/>
          </a:prstGeom>
        </p:spPr>
      </p:pic>
      <p:pic>
        <p:nvPicPr>
          <p:cNvPr id="18" name="Graphic 17" descr="Soap outline">
            <a:extLst>
              <a:ext uri="{FF2B5EF4-FFF2-40B4-BE49-F238E27FC236}">
                <a16:creationId xmlns:a16="http://schemas.microsoft.com/office/drawing/2014/main" id="{D4D89C1D-9C58-03C0-401B-8225A69FB2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25763" y="1956074"/>
            <a:ext cx="1828800" cy="1828800"/>
          </a:xfrm>
          <a:prstGeom prst="rect">
            <a:avLst/>
          </a:prstGeom>
        </p:spPr>
      </p:pic>
      <p:pic>
        <p:nvPicPr>
          <p:cNvPr id="20" name="Graphic 19" descr="Venn diagram outline">
            <a:extLst>
              <a:ext uri="{FF2B5EF4-FFF2-40B4-BE49-F238E27FC236}">
                <a16:creationId xmlns:a16="http://schemas.microsoft.com/office/drawing/2014/main" id="{3C8AAA1E-9763-D8EF-1743-28012333EC8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237437" y="1954494"/>
            <a:ext cx="1828800" cy="1828800"/>
          </a:xfrm>
          <a:prstGeom prst="rect">
            <a:avLst/>
          </a:prstGeom>
        </p:spPr>
      </p:pic>
      <p:sp>
        <p:nvSpPr>
          <p:cNvPr id="21" name="TextBox 20">
            <a:extLst>
              <a:ext uri="{FF2B5EF4-FFF2-40B4-BE49-F238E27FC236}">
                <a16:creationId xmlns:a16="http://schemas.microsoft.com/office/drawing/2014/main" id="{E9D4164E-0042-A6EA-8835-69C0558C26B2}"/>
              </a:ext>
            </a:extLst>
          </p:cNvPr>
          <p:cNvSpPr txBox="1"/>
          <p:nvPr/>
        </p:nvSpPr>
        <p:spPr>
          <a:xfrm>
            <a:off x="538726" y="2545728"/>
            <a:ext cx="3002873" cy="646331"/>
          </a:xfrm>
          <a:prstGeom prst="rect">
            <a:avLst/>
          </a:prstGeom>
          <a:noFill/>
        </p:spPr>
        <p:txBody>
          <a:bodyPr wrap="none" rtlCol="0">
            <a:spAutoFit/>
          </a:bodyPr>
          <a:lstStyle/>
          <a:p>
            <a:r>
              <a:rPr lang="en-US" sz="3600" dirty="0"/>
              <a:t>Cleaning Data</a:t>
            </a:r>
          </a:p>
        </p:txBody>
      </p:sp>
      <p:sp>
        <p:nvSpPr>
          <p:cNvPr id="22" name="TextBox 21">
            <a:extLst>
              <a:ext uri="{FF2B5EF4-FFF2-40B4-BE49-F238E27FC236}">
                <a16:creationId xmlns:a16="http://schemas.microsoft.com/office/drawing/2014/main" id="{8002A3AA-7032-3B2E-513E-B38802BC9BDA}"/>
              </a:ext>
            </a:extLst>
          </p:cNvPr>
          <p:cNvSpPr txBox="1"/>
          <p:nvPr/>
        </p:nvSpPr>
        <p:spPr>
          <a:xfrm>
            <a:off x="3965612" y="2545727"/>
            <a:ext cx="4908844" cy="646331"/>
          </a:xfrm>
          <a:prstGeom prst="rect">
            <a:avLst/>
          </a:prstGeom>
          <a:noFill/>
        </p:spPr>
        <p:txBody>
          <a:bodyPr wrap="none" rtlCol="0">
            <a:spAutoFit/>
          </a:bodyPr>
          <a:lstStyle/>
          <a:p>
            <a:r>
              <a:rPr lang="en-US" sz="3600" dirty="0"/>
              <a:t>Time Series Forecasting</a:t>
            </a:r>
          </a:p>
        </p:txBody>
      </p:sp>
      <p:sp>
        <p:nvSpPr>
          <p:cNvPr id="23" name="TextBox 22">
            <a:extLst>
              <a:ext uri="{FF2B5EF4-FFF2-40B4-BE49-F238E27FC236}">
                <a16:creationId xmlns:a16="http://schemas.microsoft.com/office/drawing/2014/main" id="{8C9B6B78-51EB-6FA3-AC8C-ADDD1E29FE7C}"/>
              </a:ext>
            </a:extLst>
          </p:cNvPr>
          <p:cNvSpPr txBox="1"/>
          <p:nvPr/>
        </p:nvSpPr>
        <p:spPr>
          <a:xfrm>
            <a:off x="9331227" y="2545727"/>
            <a:ext cx="1641219" cy="646331"/>
          </a:xfrm>
          <a:prstGeom prst="rect">
            <a:avLst/>
          </a:prstGeom>
          <a:noFill/>
        </p:spPr>
        <p:txBody>
          <a:bodyPr wrap="none" rtlCol="0">
            <a:spAutoFit/>
          </a:bodyPr>
          <a:lstStyle/>
          <a:p>
            <a:r>
              <a:rPr lang="en-US" sz="3600" dirty="0"/>
              <a:t>ANOVA</a:t>
            </a:r>
          </a:p>
        </p:txBody>
      </p:sp>
      <p:pic>
        <p:nvPicPr>
          <p:cNvPr id="29" name="Audio 28">
            <a:hlinkClick r:id="" action="ppaction://media"/>
            <a:extLst>
              <a:ext uri="{FF2B5EF4-FFF2-40B4-BE49-F238E27FC236}">
                <a16:creationId xmlns:a16="http://schemas.microsoft.com/office/drawing/2014/main" id="{C32551CD-C30C-803F-8B89-4648A53867EF}"/>
              </a:ext>
            </a:extLst>
          </p:cNvPr>
          <p:cNvPicPr>
            <a:picLocks noChangeAspect="1"/>
          </p:cNvPicPr>
          <p:nvPr>
            <a:audioFile r:link="rId3"/>
            <p:extLst>
              <p:ext uri="{DAA4B4D4-6D71-4841-9C94-3DE7FCFB9230}">
                <p14:media xmlns:p14="http://schemas.microsoft.com/office/powerpoint/2010/main" r:embed="rId2"/>
              </p:ext>
            </p:extLst>
          </p:nvPr>
        </p:nvPicPr>
        <p:blipFill>
          <a:blip r:embed="rId17"/>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967188779"/>
      </p:ext>
    </p:extLst>
  </p:cSld>
  <p:clrMapOvr>
    <a:masterClrMapping/>
  </p:clrMapOvr>
  <mc:AlternateContent xmlns:mc="http://schemas.openxmlformats.org/markup-compatibility/2006">
    <mc:Choice xmlns:p14="http://schemas.microsoft.com/office/powerpoint/2010/main" Requires="p14">
      <p:transition spd="slow" p14:dur="2000" advTm="88749"/>
    </mc:Choice>
    <mc:Fallback>
      <p:transition spd="slow" advTm="88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10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outVertic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anim calcmode="lin" valueType="num">
                                      <p:cBhvr>
                                        <p:cTn id="27" dur="500" fill="hold"/>
                                        <p:tgtEl>
                                          <p:spTgt spid="21"/>
                                        </p:tgtEl>
                                        <p:attrNameLst>
                                          <p:attrName>ppt_x</p:attrName>
                                        </p:attrNameLst>
                                      </p:cBhvr>
                                      <p:tavLst>
                                        <p:tav tm="0">
                                          <p:val>
                                            <p:strVal val="#ppt_x"/>
                                          </p:val>
                                        </p:tav>
                                        <p:tav tm="100000">
                                          <p:val>
                                            <p:strVal val="#ppt_x"/>
                                          </p:val>
                                        </p:tav>
                                      </p:tavLst>
                                    </p:anim>
                                    <p:anim calcmode="lin" valueType="num">
                                      <p:cBhvr>
                                        <p:cTn id="28"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xit" presetSubtype="37" fill="hold" grpId="1" nodeType="clickEffect">
                                  <p:stCondLst>
                                    <p:cond delay="0"/>
                                  </p:stCondLst>
                                  <p:childTnLst>
                                    <p:animEffect transition="out" filter="barn(outVertical)">
                                      <p:cBhvr>
                                        <p:cTn id="32" dur="500"/>
                                        <p:tgtEl>
                                          <p:spTgt spid="21"/>
                                        </p:tgtEl>
                                      </p:cBhvr>
                                    </p:animEffect>
                                    <p:set>
                                      <p:cBhvr>
                                        <p:cTn id="33" dur="1" fill="hold">
                                          <p:stCondLst>
                                            <p:cond delay="499"/>
                                          </p:stCondLst>
                                        </p:cTn>
                                        <p:tgtEl>
                                          <p:spTgt spid="21"/>
                                        </p:tgtEl>
                                        <p:attrNameLst>
                                          <p:attrName>style.visibility</p:attrName>
                                        </p:attrNameLst>
                                      </p:cBhvr>
                                      <p:to>
                                        <p:strVal val="hidden"/>
                                      </p:to>
                                    </p:set>
                                  </p:childTnLst>
                                </p:cTn>
                              </p:par>
                              <p:par>
                                <p:cTn id="34" presetID="53" presetClass="entr" presetSubtype="16"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ppt_w</p:attrName>
                                        </p:attrNameLst>
                                      </p:cBhvr>
                                      <p:tavLst>
                                        <p:tav tm="0">
                                          <p:val>
                                            <p:fltVal val="0"/>
                                          </p:val>
                                        </p:tav>
                                        <p:tav tm="100000">
                                          <p:val>
                                            <p:strVal val="#ppt_w"/>
                                          </p:val>
                                        </p:tav>
                                      </p:tavLst>
                                    </p:anim>
                                    <p:anim calcmode="lin" valueType="num">
                                      <p:cBhvr>
                                        <p:cTn id="37" dur="500" fill="hold"/>
                                        <p:tgtEl>
                                          <p:spTgt spid="18"/>
                                        </p:tgtEl>
                                        <p:attrNameLst>
                                          <p:attrName>ppt_h</p:attrName>
                                        </p:attrNameLst>
                                      </p:cBhvr>
                                      <p:tavLst>
                                        <p:tav tm="0">
                                          <p:val>
                                            <p:fltVal val="0"/>
                                          </p:val>
                                        </p:tav>
                                        <p:tav tm="100000">
                                          <p:val>
                                            <p:strVal val="#ppt_h"/>
                                          </p:val>
                                        </p:tav>
                                      </p:tavLst>
                                    </p:anim>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anim calcmode="lin" valueType="num">
                                      <p:cBhvr>
                                        <p:cTn id="44" dur="500" fill="hold"/>
                                        <p:tgtEl>
                                          <p:spTgt spid="22"/>
                                        </p:tgtEl>
                                        <p:attrNameLst>
                                          <p:attrName>ppt_x</p:attrName>
                                        </p:attrNameLst>
                                      </p:cBhvr>
                                      <p:tavLst>
                                        <p:tav tm="0">
                                          <p:val>
                                            <p:strVal val="#ppt_x"/>
                                          </p:val>
                                        </p:tav>
                                        <p:tav tm="100000">
                                          <p:val>
                                            <p:strVal val="#ppt_x"/>
                                          </p:val>
                                        </p:tav>
                                      </p:tavLst>
                                    </p:anim>
                                    <p:anim calcmode="lin" valueType="num">
                                      <p:cBhvr>
                                        <p:cTn id="45"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6" presetClass="exit" presetSubtype="37" fill="hold" grpId="1" nodeType="clickEffect">
                                  <p:stCondLst>
                                    <p:cond delay="0"/>
                                  </p:stCondLst>
                                  <p:childTnLst>
                                    <p:animEffect transition="out" filter="barn(outVertical)">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par>
                                <p:cTn id="51" presetID="53" presetClass="entr" presetSubtype="16"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p:cTn id="53" dur="500" fill="hold"/>
                                        <p:tgtEl>
                                          <p:spTgt spid="14"/>
                                        </p:tgtEl>
                                        <p:attrNameLst>
                                          <p:attrName>ppt_w</p:attrName>
                                        </p:attrNameLst>
                                      </p:cBhvr>
                                      <p:tavLst>
                                        <p:tav tm="0">
                                          <p:val>
                                            <p:fltVal val="0"/>
                                          </p:val>
                                        </p:tav>
                                        <p:tav tm="100000">
                                          <p:val>
                                            <p:strVal val="#ppt_w"/>
                                          </p:val>
                                        </p:tav>
                                      </p:tavLst>
                                    </p:anim>
                                    <p:anim calcmode="lin" valueType="num">
                                      <p:cBhvr>
                                        <p:cTn id="54" dur="500" fill="hold"/>
                                        <p:tgtEl>
                                          <p:spTgt spid="14"/>
                                        </p:tgtEl>
                                        <p:attrNameLst>
                                          <p:attrName>ppt_h</p:attrName>
                                        </p:attrNameLst>
                                      </p:cBhvr>
                                      <p:tavLst>
                                        <p:tav tm="0">
                                          <p:val>
                                            <p:fltVal val="0"/>
                                          </p:val>
                                        </p:tav>
                                        <p:tav tm="100000">
                                          <p:val>
                                            <p:strVal val="#ppt_h"/>
                                          </p:val>
                                        </p:tav>
                                      </p:tavLst>
                                    </p:anim>
                                    <p:animEffect transition="in" filter="fad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anim calcmode="lin" valueType="num">
                                      <p:cBhvr>
                                        <p:cTn id="61" dur="500" fill="hold"/>
                                        <p:tgtEl>
                                          <p:spTgt spid="23"/>
                                        </p:tgtEl>
                                        <p:attrNameLst>
                                          <p:attrName>ppt_x</p:attrName>
                                        </p:attrNameLst>
                                      </p:cBhvr>
                                      <p:tavLst>
                                        <p:tav tm="0">
                                          <p:val>
                                            <p:strVal val="#ppt_x"/>
                                          </p:val>
                                        </p:tav>
                                        <p:tav tm="100000">
                                          <p:val>
                                            <p:strVal val="#ppt_x"/>
                                          </p:val>
                                        </p:tav>
                                      </p:tavLst>
                                    </p:anim>
                                    <p:anim calcmode="lin" valueType="num">
                                      <p:cBhvr>
                                        <p:cTn id="62" dur="5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6" presetClass="exit" presetSubtype="37" fill="hold" grpId="1" nodeType="clickEffect">
                                  <p:stCondLst>
                                    <p:cond delay="0"/>
                                  </p:stCondLst>
                                  <p:childTnLst>
                                    <p:animEffect transition="out" filter="barn(outVertical)">
                                      <p:cBhvr>
                                        <p:cTn id="66" dur="500"/>
                                        <p:tgtEl>
                                          <p:spTgt spid="23"/>
                                        </p:tgtEl>
                                      </p:cBhvr>
                                    </p:animEffect>
                                    <p:set>
                                      <p:cBhvr>
                                        <p:cTn id="67" dur="1" fill="hold">
                                          <p:stCondLst>
                                            <p:cond delay="499"/>
                                          </p:stCondLst>
                                        </p:cTn>
                                        <p:tgtEl>
                                          <p:spTgt spid="23"/>
                                        </p:tgtEl>
                                        <p:attrNameLst>
                                          <p:attrName>style.visibility</p:attrName>
                                        </p:attrNameLst>
                                      </p:cBhvr>
                                      <p:to>
                                        <p:strVal val="hidden"/>
                                      </p:to>
                                    </p:set>
                                  </p:childTnLst>
                                </p:cTn>
                              </p:par>
                              <p:par>
                                <p:cTn id="68" presetID="53" presetClass="entr" presetSubtype="16"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p:cTn id="70" dur="500" fill="hold"/>
                                        <p:tgtEl>
                                          <p:spTgt spid="20"/>
                                        </p:tgtEl>
                                        <p:attrNameLst>
                                          <p:attrName>ppt_w</p:attrName>
                                        </p:attrNameLst>
                                      </p:cBhvr>
                                      <p:tavLst>
                                        <p:tav tm="0">
                                          <p:val>
                                            <p:fltVal val="0"/>
                                          </p:val>
                                        </p:tav>
                                        <p:tav tm="100000">
                                          <p:val>
                                            <p:strVal val="#ppt_w"/>
                                          </p:val>
                                        </p:tav>
                                      </p:tavLst>
                                    </p:anim>
                                    <p:anim calcmode="lin" valueType="num">
                                      <p:cBhvr>
                                        <p:cTn id="71" dur="500" fill="hold"/>
                                        <p:tgtEl>
                                          <p:spTgt spid="20"/>
                                        </p:tgtEl>
                                        <p:attrNameLst>
                                          <p:attrName>ppt_h</p:attrName>
                                        </p:attrNameLst>
                                      </p:cBhvr>
                                      <p:tavLst>
                                        <p:tav tm="0">
                                          <p:val>
                                            <p:fltVal val="0"/>
                                          </p:val>
                                        </p:tav>
                                        <p:tav tm="100000">
                                          <p:val>
                                            <p:strVal val="#ppt_h"/>
                                          </p:val>
                                        </p:tav>
                                      </p:tavLst>
                                    </p:anim>
                                    <p:animEffect transition="in" filter="fade">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500"/>
                                        <p:tgtEl>
                                          <p:spTgt spid="10"/>
                                        </p:tgtEl>
                                      </p:cBhvr>
                                    </p:animEffect>
                                    <p:set>
                                      <p:cBhvr>
                                        <p:cTn id="77" dur="1" fill="hold">
                                          <p:stCondLst>
                                            <p:cond delay="499"/>
                                          </p:stCondLst>
                                        </p:cTn>
                                        <p:tgtEl>
                                          <p:spTgt spid="10"/>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26"/>
                                        </p:tgtEl>
                                      </p:cBhvr>
                                    </p:animEffect>
                                    <p:set>
                                      <p:cBhvr>
                                        <p:cTn id="80" dur="1" fill="hold">
                                          <p:stCondLst>
                                            <p:cond delay="499"/>
                                          </p:stCondLst>
                                        </p:cTn>
                                        <p:tgtEl>
                                          <p:spTgt spid="26"/>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5"/>
                                        </p:tgtEl>
                                      </p:cBhvr>
                                    </p:animEffect>
                                    <p:set>
                                      <p:cBhvr>
                                        <p:cTn id="83" dur="1" fill="hold">
                                          <p:stCondLst>
                                            <p:cond delay="499"/>
                                          </p:stCondLst>
                                        </p:cTn>
                                        <p:tgtEl>
                                          <p:spTgt spid="5"/>
                                        </p:tgtEl>
                                        <p:attrNameLst>
                                          <p:attrName>style.visibility</p:attrName>
                                        </p:attrNameLst>
                                      </p:cBhvr>
                                      <p:to>
                                        <p:strVal val="hidden"/>
                                      </p:to>
                                    </p:set>
                                  </p:childTnLst>
                                </p:cTn>
                              </p:par>
                              <p:par>
                                <p:cTn id="84" presetID="10" presetClass="exit" presetSubtype="0" fill="hold" grpId="2" nodeType="withEffect">
                                  <p:stCondLst>
                                    <p:cond delay="0"/>
                                  </p:stCondLst>
                                  <p:childTnLst>
                                    <p:animEffect transition="out" filter="fade">
                                      <p:cBhvr>
                                        <p:cTn id="85" dur="500"/>
                                        <p:tgtEl>
                                          <p:spTgt spid="21"/>
                                        </p:tgtEl>
                                      </p:cBhvr>
                                    </p:animEffect>
                                    <p:set>
                                      <p:cBhvr>
                                        <p:cTn id="86" dur="1" fill="hold">
                                          <p:stCondLst>
                                            <p:cond delay="499"/>
                                          </p:stCondLst>
                                        </p:cTn>
                                        <p:tgtEl>
                                          <p:spTgt spid="21"/>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18"/>
                                        </p:tgtEl>
                                      </p:cBhvr>
                                    </p:animEffect>
                                    <p:set>
                                      <p:cBhvr>
                                        <p:cTn id="89" dur="1" fill="hold">
                                          <p:stCondLst>
                                            <p:cond delay="499"/>
                                          </p:stCondLst>
                                        </p:cTn>
                                        <p:tgtEl>
                                          <p:spTgt spid="18"/>
                                        </p:tgtEl>
                                        <p:attrNameLst>
                                          <p:attrName>style.visibility</p:attrName>
                                        </p:attrNameLst>
                                      </p:cBhvr>
                                      <p:to>
                                        <p:strVal val="hidden"/>
                                      </p:to>
                                    </p:set>
                                  </p:childTnLst>
                                </p:cTn>
                              </p:par>
                              <p:par>
                                <p:cTn id="90" presetID="10" presetClass="exit" presetSubtype="0" fill="hold" grpId="2" nodeType="withEffect">
                                  <p:stCondLst>
                                    <p:cond delay="0"/>
                                  </p:stCondLst>
                                  <p:childTnLst>
                                    <p:animEffect transition="out" filter="fade">
                                      <p:cBhvr>
                                        <p:cTn id="91" dur="500"/>
                                        <p:tgtEl>
                                          <p:spTgt spid="22"/>
                                        </p:tgtEl>
                                      </p:cBhvr>
                                    </p:animEffect>
                                    <p:set>
                                      <p:cBhvr>
                                        <p:cTn id="92" dur="1" fill="hold">
                                          <p:stCondLst>
                                            <p:cond delay="499"/>
                                          </p:stCondLst>
                                        </p:cTn>
                                        <p:tgtEl>
                                          <p:spTgt spid="22"/>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14"/>
                                        </p:tgtEl>
                                      </p:cBhvr>
                                    </p:animEffect>
                                    <p:set>
                                      <p:cBhvr>
                                        <p:cTn id="95" dur="1" fill="hold">
                                          <p:stCondLst>
                                            <p:cond delay="499"/>
                                          </p:stCondLst>
                                        </p:cTn>
                                        <p:tgtEl>
                                          <p:spTgt spid="14"/>
                                        </p:tgtEl>
                                        <p:attrNameLst>
                                          <p:attrName>style.visibility</p:attrName>
                                        </p:attrNameLst>
                                      </p:cBhvr>
                                      <p:to>
                                        <p:strVal val="hidden"/>
                                      </p:to>
                                    </p:set>
                                  </p:childTnLst>
                                </p:cTn>
                              </p:par>
                              <p:par>
                                <p:cTn id="96" presetID="10" presetClass="exit" presetSubtype="0" fill="hold" grpId="2" nodeType="withEffect">
                                  <p:stCondLst>
                                    <p:cond delay="0"/>
                                  </p:stCondLst>
                                  <p:childTnLst>
                                    <p:animEffect transition="out" filter="fade">
                                      <p:cBhvr>
                                        <p:cTn id="97" dur="500"/>
                                        <p:tgtEl>
                                          <p:spTgt spid="23"/>
                                        </p:tgtEl>
                                      </p:cBhvr>
                                    </p:animEffect>
                                    <p:set>
                                      <p:cBhvr>
                                        <p:cTn id="98" dur="1" fill="hold">
                                          <p:stCondLst>
                                            <p:cond delay="499"/>
                                          </p:stCondLst>
                                        </p:cTn>
                                        <p:tgtEl>
                                          <p:spTgt spid="23"/>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20"/>
                                        </p:tgtEl>
                                      </p:cBhvr>
                                    </p:animEffect>
                                    <p:set>
                                      <p:cBhvr>
                                        <p:cTn id="101"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2" fill="hold" display="0">
                  <p:stCondLst>
                    <p:cond delay="indefinite"/>
                  </p:stCondLst>
                  <p:endCondLst>
                    <p:cond evt="onStopAudio" delay="0">
                      <p:tgtEl>
                        <p:sldTgt/>
                      </p:tgtEl>
                    </p:cond>
                  </p:endCondLst>
                </p:cTn>
                <p:tgtEl>
                  <p:spTgt spid="29"/>
                </p:tgtEl>
              </p:cMediaNode>
            </p:audio>
          </p:childTnLst>
        </p:cTn>
      </p:par>
    </p:tnLst>
    <p:bldLst>
      <p:bldP spid="21" grpId="0"/>
      <p:bldP spid="21" grpId="1"/>
      <p:bldP spid="21" grpId="2"/>
      <p:bldP spid="22" grpId="0"/>
      <p:bldP spid="22" grpId="1"/>
      <p:bldP spid="22" grpId="2"/>
      <p:bldP spid="23" grpId="0"/>
      <p:bldP spid="23" grpId="1"/>
      <p:bldP spid="23" grpId="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2861F1C-E942-C141-5B43-692C98789791}"/>
              </a:ext>
            </a:extLst>
          </p:cNvPr>
          <p:cNvGrpSpPr/>
          <p:nvPr/>
        </p:nvGrpSpPr>
        <p:grpSpPr>
          <a:xfrm>
            <a:off x="510988" y="454911"/>
            <a:ext cx="13372652" cy="923330"/>
            <a:chOff x="510988" y="454910"/>
            <a:chExt cx="4167692" cy="1033067"/>
          </a:xfrm>
          <a:noFill/>
        </p:grpSpPr>
        <p:sp>
          <p:nvSpPr>
            <p:cNvPr id="7" name="TextBox 6">
              <a:extLst>
                <a:ext uri="{FF2B5EF4-FFF2-40B4-BE49-F238E27FC236}">
                  <a16:creationId xmlns:a16="http://schemas.microsoft.com/office/drawing/2014/main" id="{D81E9F1B-2485-67F8-F820-DF851E9C77FF}"/>
                </a:ext>
              </a:extLst>
            </p:cNvPr>
            <p:cNvSpPr txBox="1"/>
            <p:nvPr/>
          </p:nvSpPr>
          <p:spPr>
            <a:xfrm>
              <a:off x="510988" y="454910"/>
              <a:ext cx="4167692" cy="1033067"/>
            </a:xfrm>
            <a:prstGeom prst="rect">
              <a:avLst/>
            </a:prstGeom>
            <a:grpFill/>
          </p:spPr>
          <p:txBody>
            <a:bodyPr wrap="square" rtlCol="0">
              <a:spAutoFit/>
            </a:bodyPr>
            <a:lstStyle/>
            <a:p>
              <a:r>
                <a:rPr lang="en-US" sz="5400" dirty="0">
                  <a:ea typeface="Calibri" panose="020F0502020204030204" pitchFamily="34" charset="0"/>
                </a:rPr>
                <a:t>ARIMA Results</a:t>
              </a:r>
              <a:endParaRPr lang="en-US" sz="3600" dirty="0">
                <a:ea typeface="Calibri" panose="020F0502020204030204" pitchFamily="34" charset="0"/>
              </a:endParaRPr>
            </a:p>
          </p:txBody>
        </p:sp>
        <p:cxnSp>
          <p:nvCxnSpPr>
            <p:cNvPr id="8" name="Straight Connector 7">
              <a:extLst>
                <a:ext uri="{FF2B5EF4-FFF2-40B4-BE49-F238E27FC236}">
                  <a16:creationId xmlns:a16="http://schemas.microsoft.com/office/drawing/2014/main" id="{C8AB72D6-AE2F-9A0C-AB89-86CB62AFA920}"/>
                </a:ext>
              </a:extLst>
            </p:cNvPr>
            <p:cNvCxnSpPr>
              <a:cxnSpLocks/>
            </p:cNvCxnSpPr>
            <p:nvPr/>
          </p:nvCxnSpPr>
          <p:spPr>
            <a:xfrm>
              <a:off x="510988" y="1378240"/>
              <a:ext cx="1622821" cy="0"/>
            </a:xfrm>
            <a:prstGeom prst="line">
              <a:avLst/>
            </a:prstGeom>
            <a:grpFill/>
            <a:ln w="47625"/>
          </p:spPr>
          <p:style>
            <a:lnRef idx="2">
              <a:schemeClr val="dk1"/>
            </a:lnRef>
            <a:fillRef idx="0">
              <a:schemeClr val="dk1"/>
            </a:fillRef>
            <a:effectRef idx="1">
              <a:schemeClr val="dk1"/>
            </a:effectRef>
            <a:fontRef idx="minor">
              <a:schemeClr val="tx1"/>
            </a:fontRef>
          </p:style>
        </p:cxnSp>
      </p:grpSp>
      <p:pic>
        <p:nvPicPr>
          <p:cNvPr id="11" name="Picture 10" descr="A graph showing a number of visitors&#10;&#10;Description automatically generated">
            <a:extLst>
              <a:ext uri="{FF2B5EF4-FFF2-40B4-BE49-F238E27FC236}">
                <a16:creationId xmlns:a16="http://schemas.microsoft.com/office/drawing/2014/main" id="{69F223B5-4FB8-699B-5F4C-CD401D92FC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4295" y="1707425"/>
            <a:ext cx="6483409" cy="4695664"/>
          </a:xfrm>
          <a:prstGeom prst="rect">
            <a:avLst/>
          </a:prstGeom>
        </p:spPr>
      </p:pic>
      <p:pic>
        <p:nvPicPr>
          <p:cNvPr id="12" name="Picture 11">
            <a:extLst>
              <a:ext uri="{FF2B5EF4-FFF2-40B4-BE49-F238E27FC236}">
                <a16:creationId xmlns:a16="http://schemas.microsoft.com/office/drawing/2014/main" id="{61C67E05-AA99-3F65-D76D-AAC37CDDE3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2717" y="1703073"/>
            <a:ext cx="9386564" cy="4700016"/>
          </a:xfrm>
          <a:prstGeom prst="rect">
            <a:avLst/>
          </a:prstGeom>
          <a:solidFill>
            <a:schemeClr val="bg1"/>
          </a:solidFill>
        </p:spPr>
      </p:pic>
      <p:sp>
        <p:nvSpPr>
          <p:cNvPr id="13" name="Rectangle 12">
            <a:extLst>
              <a:ext uri="{FF2B5EF4-FFF2-40B4-BE49-F238E27FC236}">
                <a16:creationId xmlns:a16="http://schemas.microsoft.com/office/drawing/2014/main" id="{C306DB36-E251-EC24-4CCF-B581BB6F9300}"/>
              </a:ext>
            </a:extLst>
          </p:cNvPr>
          <p:cNvSpPr/>
          <p:nvPr/>
        </p:nvSpPr>
        <p:spPr>
          <a:xfrm>
            <a:off x="8327136" y="6059424"/>
            <a:ext cx="1267968" cy="343665"/>
          </a:xfrm>
          <a:prstGeom prst="rect">
            <a:avLst/>
          </a:prstGeom>
          <a:solidFill>
            <a:srgbClr val="FF0000">
              <a:alpha val="42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251886E-CE23-E2BC-9181-9B45C9CDA7A6}"/>
              </a:ext>
            </a:extLst>
          </p:cNvPr>
          <p:cNvSpPr/>
          <p:nvPr/>
        </p:nvSpPr>
        <p:spPr>
          <a:xfrm>
            <a:off x="2010604" y="3566160"/>
            <a:ext cx="1103914" cy="343665"/>
          </a:xfrm>
          <a:prstGeom prst="rect">
            <a:avLst/>
          </a:prstGeom>
          <a:solidFill>
            <a:srgbClr val="FFFF00">
              <a:alpha val="42000"/>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E60B36-8E04-182D-A9C6-3E6011569970}"/>
              </a:ext>
            </a:extLst>
          </p:cNvPr>
          <p:cNvSpPr/>
          <p:nvPr/>
        </p:nvSpPr>
        <p:spPr>
          <a:xfrm>
            <a:off x="3114518" y="3566160"/>
            <a:ext cx="1103914" cy="343665"/>
          </a:xfrm>
          <a:prstGeom prst="rect">
            <a:avLst/>
          </a:prstGeom>
          <a:solidFill>
            <a:srgbClr val="FFFF00">
              <a:alpha val="42000"/>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560ACF6-EA4B-E39F-DC90-68A70B73EC3E}"/>
              </a:ext>
            </a:extLst>
          </p:cNvPr>
          <p:cNvSpPr/>
          <p:nvPr/>
        </p:nvSpPr>
        <p:spPr>
          <a:xfrm>
            <a:off x="2010604" y="3909825"/>
            <a:ext cx="1103914" cy="343665"/>
          </a:xfrm>
          <a:prstGeom prst="rect">
            <a:avLst/>
          </a:prstGeom>
          <a:solidFill>
            <a:srgbClr val="FF0000">
              <a:alpha val="42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9249433-80A8-4F7B-85B9-2C210EC529ED}"/>
              </a:ext>
            </a:extLst>
          </p:cNvPr>
          <p:cNvSpPr/>
          <p:nvPr/>
        </p:nvSpPr>
        <p:spPr>
          <a:xfrm>
            <a:off x="3114518" y="3909825"/>
            <a:ext cx="1103914" cy="343665"/>
          </a:xfrm>
          <a:prstGeom prst="rect">
            <a:avLst/>
          </a:prstGeom>
          <a:solidFill>
            <a:srgbClr val="FF0000">
              <a:alpha val="42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Audio 18">
            <a:hlinkClick r:id="" action="ppaction://media"/>
            <a:extLst>
              <a:ext uri="{FF2B5EF4-FFF2-40B4-BE49-F238E27FC236}">
                <a16:creationId xmlns:a16="http://schemas.microsoft.com/office/drawing/2014/main" id="{A74A1204-65D6-69E6-9BB4-6E6A22C3A8A5}"/>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3531567"/>
      </p:ext>
    </p:extLst>
  </p:cSld>
  <p:clrMapOvr>
    <a:masterClrMapping/>
  </p:clrMapOvr>
  <mc:AlternateContent xmlns:mc="http://schemas.openxmlformats.org/markup-compatibility/2006">
    <mc:Choice xmlns:p14="http://schemas.microsoft.com/office/powerpoint/2010/main" Requires="p14">
      <p:transition spd="slow" p14:dur="2000" advTm="77158"/>
    </mc:Choice>
    <mc:Fallback>
      <p:transition spd="slow" advTm="771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1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left)">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left)">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left)">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6"/>
                                        </p:tgtEl>
                                      </p:cBhvr>
                                    </p:animEffect>
                                    <p:set>
                                      <p:cBhvr>
                                        <p:cTn id="56" dur="1" fill="hold">
                                          <p:stCondLst>
                                            <p:cond delay="499"/>
                                          </p:stCondLst>
                                        </p:cTn>
                                        <p:tgtEl>
                                          <p:spTgt spid="6"/>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14"/>
                                        </p:tgtEl>
                                      </p:cBhvr>
                                    </p:animEffect>
                                    <p:set>
                                      <p:cBhvr>
                                        <p:cTn id="62" dur="1" fill="hold">
                                          <p:stCondLst>
                                            <p:cond delay="499"/>
                                          </p:stCondLst>
                                        </p:cTn>
                                        <p:tgtEl>
                                          <p:spTgt spid="14"/>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15"/>
                                        </p:tgtEl>
                                      </p:cBhvr>
                                    </p:animEffect>
                                    <p:set>
                                      <p:cBhvr>
                                        <p:cTn id="65" dur="1" fill="hold">
                                          <p:stCondLst>
                                            <p:cond delay="499"/>
                                          </p:stCondLst>
                                        </p:cTn>
                                        <p:tgtEl>
                                          <p:spTgt spid="15"/>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13"/>
                                        </p:tgtEl>
                                      </p:cBhvr>
                                    </p:animEffect>
                                    <p:set>
                                      <p:cBhvr>
                                        <p:cTn id="68" dur="1" fill="hold">
                                          <p:stCondLst>
                                            <p:cond delay="499"/>
                                          </p:stCondLst>
                                        </p:cTn>
                                        <p:tgtEl>
                                          <p:spTgt spid="13"/>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16"/>
                                        </p:tgtEl>
                                      </p:cBhvr>
                                    </p:animEffect>
                                    <p:set>
                                      <p:cBhvr>
                                        <p:cTn id="71" dur="1" fill="hold">
                                          <p:stCondLst>
                                            <p:cond delay="499"/>
                                          </p:stCondLst>
                                        </p:cTn>
                                        <p:tgtEl>
                                          <p:spTgt spid="16"/>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17"/>
                                        </p:tgtEl>
                                      </p:cBhvr>
                                    </p:animEffect>
                                    <p:set>
                                      <p:cBhvr>
                                        <p:cTn id="74"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5" fill="hold" display="0">
                  <p:stCondLst>
                    <p:cond delay="indefinite"/>
                  </p:stCondLst>
                  <p:endCondLst>
                    <p:cond evt="onStopAudio" delay="0">
                      <p:tgtEl>
                        <p:sldTgt/>
                      </p:tgtEl>
                    </p:cond>
                  </p:endCondLst>
                </p:cTn>
                <p:tgtEl>
                  <p:spTgt spid="19"/>
                </p:tgtEl>
              </p:cMediaNode>
            </p:audio>
          </p:childTnLst>
        </p:cTn>
      </p:par>
    </p:tnLst>
    <p:bldLst>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1CDDEBB-AEDB-C00B-C857-56640285F07F}"/>
              </a:ext>
            </a:extLst>
          </p:cNvPr>
          <p:cNvGrpSpPr/>
          <p:nvPr/>
        </p:nvGrpSpPr>
        <p:grpSpPr>
          <a:xfrm>
            <a:off x="510988" y="454911"/>
            <a:ext cx="13372652" cy="923330"/>
            <a:chOff x="510988" y="454910"/>
            <a:chExt cx="4167692" cy="1033067"/>
          </a:xfrm>
          <a:noFill/>
        </p:grpSpPr>
        <p:sp>
          <p:nvSpPr>
            <p:cNvPr id="5" name="TextBox 4">
              <a:extLst>
                <a:ext uri="{FF2B5EF4-FFF2-40B4-BE49-F238E27FC236}">
                  <a16:creationId xmlns:a16="http://schemas.microsoft.com/office/drawing/2014/main" id="{BA789E14-78BF-E5C8-060B-A147E6E04573}"/>
                </a:ext>
              </a:extLst>
            </p:cNvPr>
            <p:cNvSpPr txBox="1"/>
            <p:nvPr/>
          </p:nvSpPr>
          <p:spPr>
            <a:xfrm>
              <a:off x="510988" y="454910"/>
              <a:ext cx="4167692" cy="1033067"/>
            </a:xfrm>
            <a:prstGeom prst="rect">
              <a:avLst/>
            </a:prstGeom>
            <a:grpFill/>
          </p:spPr>
          <p:txBody>
            <a:bodyPr wrap="square" rtlCol="0">
              <a:spAutoFit/>
            </a:bodyPr>
            <a:lstStyle/>
            <a:p>
              <a:r>
                <a:rPr lang="en-US" sz="5400" dirty="0">
                  <a:ea typeface="Calibri" panose="020F0502020204030204" pitchFamily="34" charset="0"/>
                </a:rPr>
                <a:t>ANOVA Results</a:t>
              </a:r>
              <a:endParaRPr lang="en-US" sz="3600" dirty="0">
                <a:ea typeface="Calibri" panose="020F0502020204030204" pitchFamily="34" charset="0"/>
              </a:endParaRPr>
            </a:p>
          </p:txBody>
        </p:sp>
        <p:cxnSp>
          <p:nvCxnSpPr>
            <p:cNvPr id="6" name="Straight Connector 5">
              <a:extLst>
                <a:ext uri="{FF2B5EF4-FFF2-40B4-BE49-F238E27FC236}">
                  <a16:creationId xmlns:a16="http://schemas.microsoft.com/office/drawing/2014/main" id="{12372A05-9162-4DB8-11E7-98059ED79AF5}"/>
                </a:ext>
              </a:extLst>
            </p:cNvPr>
            <p:cNvCxnSpPr>
              <a:cxnSpLocks/>
            </p:cNvCxnSpPr>
            <p:nvPr/>
          </p:nvCxnSpPr>
          <p:spPr>
            <a:xfrm>
              <a:off x="510988" y="1378240"/>
              <a:ext cx="1622821" cy="0"/>
            </a:xfrm>
            <a:prstGeom prst="line">
              <a:avLst/>
            </a:prstGeom>
            <a:grpFill/>
            <a:ln w="47625"/>
          </p:spPr>
          <p:style>
            <a:lnRef idx="2">
              <a:schemeClr val="dk1"/>
            </a:lnRef>
            <a:fillRef idx="0">
              <a:schemeClr val="dk1"/>
            </a:fillRef>
            <a:effectRef idx="1">
              <a:schemeClr val="dk1"/>
            </a:effectRef>
            <a:fontRef idx="minor">
              <a:schemeClr val="tx1"/>
            </a:fontRef>
          </p:style>
        </p:cxnSp>
      </p:grpSp>
      <p:pic>
        <p:nvPicPr>
          <p:cNvPr id="7" name="Picture 6" descr="A black and white background with white lines&#10;&#10;Description automatically generated">
            <a:extLst>
              <a:ext uri="{FF2B5EF4-FFF2-40B4-BE49-F238E27FC236}">
                <a16:creationId xmlns:a16="http://schemas.microsoft.com/office/drawing/2014/main" id="{71EF31BB-8845-0A6F-4AE5-851E8BB6F3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27105" y="2560320"/>
            <a:ext cx="7181885" cy="1737360"/>
          </a:xfrm>
          <a:prstGeom prst="rect">
            <a:avLst/>
          </a:prstGeom>
        </p:spPr>
      </p:pic>
      <p:sp>
        <p:nvSpPr>
          <p:cNvPr id="8" name="Rectangle 7">
            <a:extLst>
              <a:ext uri="{FF2B5EF4-FFF2-40B4-BE49-F238E27FC236}">
                <a16:creationId xmlns:a16="http://schemas.microsoft.com/office/drawing/2014/main" id="{66504C9B-75F7-4907-D897-A93E91AC8ED9}"/>
              </a:ext>
            </a:extLst>
          </p:cNvPr>
          <p:cNvSpPr/>
          <p:nvPr/>
        </p:nvSpPr>
        <p:spPr>
          <a:xfrm>
            <a:off x="8339328" y="3429000"/>
            <a:ext cx="969662" cy="399288"/>
          </a:xfrm>
          <a:prstGeom prst="rect">
            <a:avLst/>
          </a:prstGeom>
          <a:solidFill>
            <a:srgbClr val="FF0000">
              <a:alpha val="42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Audio 9">
            <a:hlinkClick r:id="" action="ppaction://media"/>
            <a:extLst>
              <a:ext uri="{FF2B5EF4-FFF2-40B4-BE49-F238E27FC236}">
                <a16:creationId xmlns:a16="http://schemas.microsoft.com/office/drawing/2014/main" id="{04498BF7-BABB-62ED-CE05-B3B9F7A06B9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561813557"/>
      </p:ext>
    </p:extLst>
  </p:cSld>
  <p:clrMapOvr>
    <a:masterClrMapping/>
  </p:clrMapOvr>
  <mc:AlternateContent xmlns:mc="http://schemas.openxmlformats.org/markup-compatibility/2006">
    <mc:Choice xmlns:p14="http://schemas.microsoft.com/office/powerpoint/2010/main" Requires="p14">
      <p:transition spd="slow" p14:dur="2000" advTm="45190"/>
    </mc:Choice>
    <mc:Fallback>
      <p:transition spd="slow" advTm="45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10"/>
                </p:tgtEl>
              </p:cMediaNode>
            </p:audio>
          </p:childTnLst>
        </p:cTn>
      </p:par>
    </p:tnLst>
    <p:bldLst>
      <p:bldP spid="8" grpId="0" animBg="1"/>
      <p:bldP spid="8"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6|3.2|2.4|1.9|2"/>
</p:tagLst>
</file>

<file path=ppt/tags/tag10.xml><?xml version="1.0" encoding="utf-8"?>
<p:tagLst xmlns:a="http://schemas.openxmlformats.org/drawingml/2006/main" xmlns:r="http://schemas.openxmlformats.org/officeDocument/2006/relationships" xmlns:p="http://schemas.openxmlformats.org/presentationml/2006/main">
  <p:tag name="TIMING" val="|0.8|1.7|7|2.2|1.2|14.1|2.1|17.5|2.2|34.9"/>
</p:tagLst>
</file>

<file path=ppt/tags/tag11.xml><?xml version="1.0" encoding="utf-8"?>
<p:tagLst xmlns:a="http://schemas.openxmlformats.org/drawingml/2006/main" xmlns:r="http://schemas.openxmlformats.org/officeDocument/2006/relationships" xmlns:p="http://schemas.openxmlformats.org/presentationml/2006/main">
  <p:tag name="TIMING" val="|0.4"/>
</p:tagLst>
</file>

<file path=ppt/tags/tag2.xml><?xml version="1.0" encoding="utf-8"?>
<p:tagLst xmlns:a="http://schemas.openxmlformats.org/drawingml/2006/main" xmlns:r="http://schemas.openxmlformats.org/officeDocument/2006/relationships" xmlns:p="http://schemas.openxmlformats.org/presentationml/2006/main">
  <p:tag name="TIMING" val="|0.3|0.9|1.2|3.7|5.6|1.2|1|2.8|2.8|5.5"/>
</p:tagLst>
</file>

<file path=ppt/tags/tag3.xml><?xml version="1.0" encoding="utf-8"?>
<p:tagLst xmlns:a="http://schemas.openxmlformats.org/drawingml/2006/main" xmlns:r="http://schemas.openxmlformats.org/officeDocument/2006/relationships" xmlns:p="http://schemas.openxmlformats.org/presentationml/2006/main">
  <p:tag name="TIMING" val="|1|16.9|3.1|3.1|17.4|0.8|4.9"/>
</p:tagLst>
</file>

<file path=ppt/tags/tag4.xml><?xml version="1.0" encoding="utf-8"?>
<p:tagLst xmlns:a="http://schemas.openxmlformats.org/drawingml/2006/main" xmlns:r="http://schemas.openxmlformats.org/officeDocument/2006/relationships" xmlns:p="http://schemas.openxmlformats.org/presentationml/2006/main">
  <p:tag name="TIMING" val="|4.1|4.9|2.3|4|22.6"/>
</p:tagLst>
</file>

<file path=ppt/tags/tag5.xml><?xml version="1.0" encoding="utf-8"?>
<p:tagLst xmlns:a="http://schemas.openxmlformats.org/drawingml/2006/main" xmlns:r="http://schemas.openxmlformats.org/officeDocument/2006/relationships" xmlns:p="http://schemas.openxmlformats.org/presentationml/2006/main">
  <p:tag name="TIMING" val="|3.2|1.2|18.8|16.7|1.8|20.8"/>
</p:tagLst>
</file>

<file path=ppt/tags/tag6.xml><?xml version="1.0" encoding="utf-8"?>
<p:tagLst xmlns:a="http://schemas.openxmlformats.org/drawingml/2006/main" xmlns:r="http://schemas.openxmlformats.org/officeDocument/2006/relationships" xmlns:p="http://schemas.openxmlformats.org/presentationml/2006/main">
  <p:tag name="TIMING" val="|1|18.8|0.8|1.1|1|1.8|0.8|1.1|1.1|0.8|18.5"/>
</p:tagLst>
</file>

<file path=ppt/tags/tag7.xml><?xml version="1.0" encoding="utf-8"?>
<p:tagLst xmlns:a="http://schemas.openxmlformats.org/drawingml/2006/main" xmlns:r="http://schemas.openxmlformats.org/officeDocument/2006/relationships" xmlns:p="http://schemas.openxmlformats.org/presentationml/2006/main">
  <p:tag name="TIMING" val="|0.8|0.7|1.8|13.6|1.5|13.1|3.6|32.5|3.4|15.7"/>
</p:tagLst>
</file>

<file path=ppt/tags/tag8.xml><?xml version="1.0" encoding="utf-8"?>
<p:tagLst xmlns:a="http://schemas.openxmlformats.org/drawingml/2006/main" xmlns:r="http://schemas.openxmlformats.org/officeDocument/2006/relationships" xmlns:p="http://schemas.openxmlformats.org/presentationml/2006/main">
  <p:tag name="TIMING" val="|0.6|9.9|10.5|0.9|0.8|1.6|17.8|3.5|13.4|16"/>
</p:tagLst>
</file>

<file path=ppt/tags/tag9.xml><?xml version="1.0" encoding="utf-8"?>
<p:tagLst xmlns:a="http://schemas.openxmlformats.org/drawingml/2006/main" xmlns:r="http://schemas.openxmlformats.org/officeDocument/2006/relationships" xmlns:p="http://schemas.openxmlformats.org/presentationml/2006/main">
  <p:tag name="TIMING" val="|0.5|11.1|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TM02900688[[fn=Facet]]</Template>
  <TotalTime>2536</TotalTime>
  <Words>1865</Words>
  <Application>Microsoft Office PowerPoint</Application>
  <PresentationFormat>Widescreen</PresentationFormat>
  <Paragraphs>93</Paragraphs>
  <Slides>11</Slides>
  <Notes>11</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Aptos Display</vt:lpstr>
      <vt:lpstr>Arial</vt:lpstr>
      <vt:lpstr>Calibri</vt:lpstr>
      <vt:lpstr>Times New Roman</vt:lpstr>
      <vt:lpstr>Office Theme</vt:lpstr>
      <vt:lpstr>Seasonal Trends and Holiday Effects in the Restaurant Industry</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Rachel Jenkins</dc:creator>
  <cp:lastModifiedBy>Rachel Jenkins</cp:lastModifiedBy>
  <cp:revision>113</cp:revision>
  <dcterms:created xsi:type="dcterms:W3CDTF">2024-07-26T20:49:04Z</dcterms:created>
  <dcterms:modified xsi:type="dcterms:W3CDTF">2024-08-02T15:42:32Z</dcterms:modified>
</cp:coreProperties>
</file>